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5"/>
  </p:notesMasterIdLst>
  <p:sldIdLst>
    <p:sldId id="256" r:id="rId2"/>
    <p:sldId id="892" r:id="rId3"/>
    <p:sldId id="962" r:id="rId4"/>
    <p:sldId id="963" r:id="rId5"/>
    <p:sldId id="893" r:id="rId6"/>
    <p:sldId id="257" r:id="rId7"/>
    <p:sldId id="258" r:id="rId8"/>
    <p:sldId id="259" r:id="rId9"/>
    <p:sldId id="271" r:id="rId10"/>
    <p:sldId id="270" r:id="rId11"/>
    <p:sldId id="297" r:id="rId12"/>
    <p:sldId id="260" r:id="rId13"/>
    <p:sldId id="274" r:id="rId14"/>
    <p:sldId id="276" r:id="rId15"/>
    <p:sldId id="261" r:id="rId16"/>
    <p:sldId id="262" r:id="rId17"/>
    <p:sldId id="886" r:id="rId18"/>
    <p:sldId id="885" r:id="rId19"/>
    <p:sldId id="263" r:id="rId20"/>
    <p:sldId id="887" r:id="rId21"/>
    <p:sldId id="888" r:id="rId22"/>
    <p:sldId id="264" r:id="rId23"/>
    <p:sldId id="265" r:id="rId24"/>
    <p:sldId id="912" r:id="rId25"/>
    <p:sldId id="913" r:id="rId26"/>
    <p:sldId id="914" r:id="rId27"/>
    <p:sldId id="916" r:id="rId28"/>
    <p:sldId id="915" r:id="rId29"/>
    <p:sldId id="891" r:id="rId30"/>
    <p:sldId id="917" r:id="rId31"/>
    <p:sldId id="266" r:id="rId32"/>
    <p:sldId id="267" r:id="rId33"/>
    <p:sldId id="919" r:id="rId34"/>
    <p:sldId id="923" r:id="rId35"/>
    <p:sldId id="925" r:id="rId36"/>
    <p:sldId id="924" r:id="rId37"/>
    <p:sldId id="889" r:id="rId38"/>
    <p:sldId id="966" r:id="rId39"/>
    <p:sldId id="926" r:id="rId40"/>
    <p:sldId id="967" r:id="rId41"/>
    <p:sldId id="268" r:id="rId42"/>
    <p:sldId id="269" r:id="rId43"/>
    <p:sldId id="931" r:id="rId44"/>
    <p:sldId id="894" r:id="rId45"/>
    <p:sldId id="890" r:id="rId46"/>
    <p:sldId id="922" r:id="rId47"/>
    <p:sldId id="920" r:id="rId48"/>
    <p:sldId id="921" r:id="rId49"/>
    <p:sldId id="964" r:id="rId50"/>
    <p:sldId id="965" r:id="rId51"/>
    <p:sldId id="285" r:id="rId52"/>
    <p:sldId id="294" r:id="rId53"/>
    <p:sldId id="275" r:id="rId54"/>
    <p:sldId id="295" r:id="rId55"/>
    <p:sldId id="277" r:id="rId56"/>
    <p:sldId id="278" r:id="rId57"/>
    <p:sldId id="296" r:id="rId58"/>
    <p:sldId id="968" r:id="rId59"/>
    <p:sldId id="927" r:id="rId60"/>
    <p:sldId id="286" r:id="rId61"/>
    <p:sldId id="288" r:id="rId62"/>
    <p:sldId id="290" r:id="rId63"/>
    <p:sldId id="292" r:id="rId64"/>
    <p:sldId id="956" r:id="rId65"/>
    <p:sldId id="293" r:id="rId66"/>
    <p:sldId id="280" r:id="rId67"/>
    <p:sldId id="279" r:id="rId68"/>
    <p:sldId id="928" r:id="rId69"/>
    <p:sldId id="282" r:id="rId70"/>
    <p:sldId id="910" r:id="rId71"/>
    <p:sldId id="911" r:id="rId72"/>
    <p:sldId id="906" r:id="rId73"/>
    <p:sldId id="284" r:id="rId74"/>
    <p:sldId id="957" r:id="rId75"/>
    <p:sldId id="958" r:id="rId76"/>
    <p:sldId id="959" r:id="rId77"/>
    <p:sldId id="960" r:id="rId78"/>
    <p:sldId id="901" r:id="rId79"/>
    <p:sldId id="930" r:id="rId80"/>
    <p:sldId id="932" r:id="rId81"/>
    <p:sldId id="934" r:id="rId82"/>
    <p:sldId id="936" r:id="rId83"/>
    <p:sldId id="937" r:id="rId84"/>
    <p:sldId id="938" r:id="rId85"/>
    <p:sldId id="902" r:id="rId86"/>
    <p:sldId id="941" r:id="rId87"/>
    <p:sldId id="939" r:id="rId88"/>
    <p:sldId id="273" r:id="rId89"/>
    <p:sldId id="942" r:id="rId90"/>
    <p:sldId id="943" r:id="rId91"/>
    <p:sldId id="944" r:id="rId92"/>
    <p:sldId id="945" r:id="rId93"/>
    <p:sldId id="946" r:id="rId94"/>
    <p:sldId id="947" r:id="rId95"/>
    <p:sldId id="904" r:id="rId96"/>
    <p:sldId id="948" r:id="rId97"/>
    <p:sldId id="903" r:id="rId98"/>
    <p:sldId id="387" r:id="rId99"/>
    <p:sldId id="907" r:id="rId100"/>
    <p:sldId id="950" r:id="rId101"/>
    <p:sldId id="929" r:id="rId102"/>
    <p:sldId id="951" r:id="rId103"/>
    <p:sldId id="952" r:id="rId104"/>
    <p:sldId id="953" r:id="rId105"/>
    <p:sldId id="895" r:id="rId106"/>
    <p:sldId id="896" r:id="rId107"/>
    <p:sldId id="897" r:id="rId108"/>
    <p:sldId id="898" r:id="rId109"/>
    <p:sldId id="900" r:id="rId110"/>
    <p:sldId id="899" r:id="rId111"/>
    <p:sldId id="908" r:id="rId112"/>
    <p:sldId id="909" r:id="rId113"/>
    <p:sldId id="961" r:id="rId1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6"/>
    <a:srgbClr val="FFF9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25"/>
    <p:restoredTop sz="79213"/>
  </p:normalViewPr>
  <p:slideViewPr>
    <p:cSldViewPr snapToGrid="0">
      <p:cViewPr varScale="1">
        <p:scale>
          <a:sx n="114" d="100"/>
          <a:sy n="114" d="100"/>
        </p:scale>
        <p:origin x="160" y="4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ata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16.png"/><Relationship Id="rId7"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66.svg"/><Relationship Id="rId4" Type="http://schemas.openxmlformats.org/officeDocument/2006/relationships/image" Target="../media/image12.svg"/><Relationship Id="rId9" Type="http://schemas.openxmlformats.org/officeDocument/2006/relationships/image" Target="../media/image65.png"/></Relationships>
</file>

<file path=ppt/diagrams/_rels/data4.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3" Type="http://schemas.openxmlformats.org/officeDocument/2006/relationships/image" Target="../media/image61.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62.svg"/><Relationship Id="rId9" Type="http://schemas.openxmlformats.org/officeDocument/2006/relationships/image" Target="../media/image91.png"/><Relationship Id="rId14" Type="http://schemas.openxmlformats.org/officeDocument/2006/relationships/image" Target="../media/image9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6.svg"/><Relationship Id="rId1" Type="http://schemas.openxmlformats.org/officeDocument/2006/relationships/image" Target="../media/image13.png"/><Relationship Id="rId6" Type="http://schemas.openxmlformats.org/officeDocument/2006/relationships/image" Target="../media/image10.svg"/><Relationship Id="rId5" Type="http://schemas.openxmlformats.org/officeDocument/2006/relationships/image" Target="../media/image1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6.png"/><Relationship Id="rId4" Type="http://schemas.openxmlformats.org/officeDocument/2006/relationships/image" Target="../media/image5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16.png"/><Relationship Id="rId7"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66.svg"/><Relationship Id="rId4" Type="http://schemas.openxmlformats.org/officeDocument/2006/relationships/image" Target="../media/image12.svg"/><Relationship Id="rId9" Type="http://schemas.openxmlformats.org/officeDocument/2006/relationships/image" Target="../media/image65.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3" Type="http://schemas.openxmlformats.org/officeDocument/2006/relationships/image" Target="../media/image61.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62.svg"/><Relationship Id="rId9" Type="http://schemas.openxmlformats.org/officeDocument/2006/relationships/image" Target="../media/image91.png"/><Relationship Id="rId14" Type="http://schemas.openxmlformats.org/officeDocument/2006/relationships/image" Target="../media/image9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55421F-E75B-4D3B-9CAE-E8CC5616C5D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0CC8BBA-2CCF-475D-B094-838FD357C348}">
      <dgm:prSet/>
      <dgm:spPr/>
      <dgm:t>
        <a:bodyPr/>
        <a:lstStyle/>
        <a:p>
          <a:pPr>
            <a:lnSpc>
              <a:spcPct val="100000"/>
            </a:lnSpc>
            <a:defRPr cap="all"/>
          </a:pPr>
          <a:r>
            <a:rPr lang="en-US" b="0" i="0"/>
            <a:t>Text Adventure Games</a:t>
          </a:r>
          <a:endParaRPr lang="en-US"/>
        </a:p>
      </dgm:t>
    </dgm:pt>
    <dgm:pt modelId="{1A755AED-62E6-4E3C-8314-4E700EA391B3}" type="parTrans" cxnId="{0D9A2248-B8A7-4CF3-8864-002BCD66C0DF}">
      <dgm:prSet/>
      <dgm:spPr/>
      <dgm:t>
        <a:bodyPr/>
        <a:lstStyle/>
        <a:p>
          <a:endParaRPr lang="en-US"/>
        </a:p>
      </dgm:t>
    </dgm:pt>
    <dgm:pt modelId="{F23D62D0-EE89-4B58-9726-0DA5F977BB3D}" type="sibTrans" cxnId="{0D9A2248-B8A7-4CF3-8864-002BCD66C0DF}">
      <dgm:prSet/>
      <dgm:spPr/>
      <dgm:t>
        <a:bodyPr/>
        <a:lstStyle/>
        <a:p>
          <a:endParaRPr lang="en-US"/>
        </a:p>
      </dgm:t>
    </dgm:pt>
    <dgm:pt modelId="{9D8EE330-DF36-48B1-B51F-41CDC0DAC496}">
      <dgm:prSet/>
      <dgm:spPr/>
      <dgm:t>
        <a:bodyPr/>
        <a:lstStyle/>
        <a:p>
          <a:pPr>
            <a:lnSpc>
              <a:spcPct val="100000"/>
            </a:lnSpc>
            <a:defRPr cap="all"/>
          </a:pPr>
          <a:r>
            <a:rPr lang="en-US" b="0" i="0"/>
            <a:t>NLP Introduction </a:t>
          </a:r>
          <a:endParaRPr lang="en-US"/>
        </a:p>
      </dgm:t>
    </dgm:pt>
    <dgm:pt modelId="{764FE480-B499-458E-BBBA-532CAB6AD068}" type="parTrans" cxnId="{89171A56-B20A-442F-B5A7-851CC235FFF5}">
      <dgm:prSet/>
      <dgm:spPr/>
      <dgm:t>
        <a:bodyPr/>
        <a:lstStyle/>
        <a:p>
          <a:endParaRPr lang="en-US"/>
        </a:p>
      </dgm:t>
    </dgm:pt>
    <dgm:pt modelId="{F85E7EC8-F247-46B3-B596-107784C3E90A}" type="sibTrans" cxnId="{89171A56-B20A-442F-B5A7-851CC235FFF5}">
      <dgm:prSet/>
      <dgm:spPr/>
      <dgm:t>
        <a:bodyPr/>
        <a:lstStyle/>
        <a:p>
          <a:endParaRPr lang="en-US"/>
        </a:p>
      </dgm:t>
    </dgm:pt>
    <dgm:pt modelId="{D59FDAE9-E518-48F1-8699-342B9F72C4A7}">
      <dgm:prSet/>
      <dgm:spPr/>
      <dgm:t>
        <a:bodyPr/>
        <a:lstStyle/>
        <a:p>
          <a:pPr>
            <a:lnSpc>
              <a:spcPct val="100000"/>
            </a:lnSpc>
            <a:defRPr cap="all"/>
          </a:pPr>
          <a:r>
            <a:rPr lang="en-US" b="0" i="0"/>
            <a:t>Course overview</a:t>
          </a:r>
          <a:endParaRPr lang="en-US"/>
        </a:p>
      </dgm:t>
    </dgm:pt>
    <dgm:pt modelId="{7DE3CDEA-3EB3-4627-98CB-1328CBCDBC0D}" type="parTrans" cxnId="{335D3644-4DD7-4180-A159-E5EED35310CD}">
      <dgm:prSet/>
      <dgm:spPr/>
      <dgm:t>
        <a:bodyPr/>
        <a:lstStyle/>
        <a:p>
          <a:endParaRPr lang="en-US"/>
        </a:p>
      </dgm:t>
    </dgm:pt>
    <dgm:pt modelId="{640C235F-2014-4FE9-B653-25221BAB3D33}" type="sibTrans" cxnId="{335D3644-4DD7-4180-A159-E5EED35310CD}">
      <dgm:prSet/>
      <dgm:spPr/>
      <dgm:t>
        <a:bodyPr/>
        <a:lstStyle/>
        <a:p>
          <a:endParaRPr lang="en-US"/>
        </a:p>
      </dgm:t>
    </dgm:pt>
    <dgm:pt modelId="{6B5EC9D6-39E9-452D-A9E0-A6C1E7749FEB}">
      <dgm:prSet/>
      <dgm:spPr/>
      <dgm:t>
        <a:bodyPr/>
        <a:lstStyle/>
        <a:p>
          <a:pPr>
            <a:lnSpc>
              <a:spcPct val="100000"/>
            </a:lnSpc>
            <a:defRPr cap="all"/>
          </a:pPr>
          <a:r>
            <a:rPr lang="en-US" b="0" i="0" dirty="0"/>
            <a:t>In-Class Activity</a:t>
          </a:r>
          <a:endParaRPr lang="en-US" dirty="0"/>
        </a:p>
      </dgm:t>
    </dgm:pt>
    <dgm:pt modelId="{E2B898AB-D546-44DA-993F-D53E849ED571}" type="parTrans" cxnId="{C66E68FB-203C-4854-B69E-D02B840B9234}">
      <dgm:prSet/>
      <dgm:spPr/>
      <dgm:t>
        <a:bodyPr/>
        <a:lstStyle/>
        <a:p>
          <a:endParaRPr lang="en-US"/>
        </a:p>
      </dgm:t>
    </dgm:pt>
    <dgm:pt modelId="{5849D92D-1623-4EEC-83A0-D5E299DBF5B9}" type="sibTrans" cxnId="{C66E68FB-203C-4854-B69E-D02B840B9234}">
      <dgm:prSet/>
      <dgm:spPr/>
      <dgm:t>
        <a:bodyPr/>
        <a:lstStyle/>
        <a:p>
          <a:endParaRPr lang="en-US"/>
        </a:p>
      </dgm:t>
    </dgm:pt>
    <dgm:pt modelId="{54B87B18-5DDF-4F3C-AA03-9C5B1CEFDB93}" type="pres">
      <dgm:prSet presAssocID="{EF55421F-E75B-4D3B-9CAE-E8CC5616C5DD}" presName="root" presStyleCnt="0">
        <dgm:presLayoutVars>
          <dgm:dir/>
          <dgm:resizeHandles val="exact"/>
        </dgm:presLayoutVars>
      </dgm:prSet>
      <dgm:spPr/>
    </dgm:pt>
    <dgm:pt modelId="{9D1E7B12-69BB-47D2-B9A9-29CC74D417E5}" type="pres">
      <dgm:prSet presAssocID="{C0CC8BBA-2CCF-475D-B094-838FD357C348}" presName="compNode" presStyleCnt="0"/>
      <dgm:spPr/>
    </dgm:pt>
    <dgm:pt modelId="{4675F43B-C544-432B-BEFB-A4251640B69E}" type="pres">
      <dgm:prSet presAssocID="{C0CC8BBA-2CCF-475D-B094-838FD357C348}" presName="iconBgRect" presStyleLbl="bgShp" presStyleIdx="0" presStyleCnt="4"/>
      <dgm:spPr/>
    </dgm:pt>
    <dgm:pt modelId="{BDA69E17-DEDA-4B06-9B65-1A97A95B7299}" type="pres">
      <dgm:prSet presAssocID="{C0CC8BBA-2CCF-475D-B094-838FD357C3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39F46BC8-C664-493F-8CF5-A8B2317EC6CE}" type="pres">
      <dgm:prSet presAssocID="{C0CC8BBA-2CCF-475D-B094-838FD357C348}" presName="spaceRect" presStyleCnt="0"/>
      <dgm:spPr/>
    </dgm:pt>
    <dgm:pt modelId="{88252DD3-3A12-4786-9CC4-A63B01FB2AB9}" type="pres">
      <dgm:prSet presAssocID="{C0CC8BBA-2CCF-475D-B094-838FD357C348}" presName="textRect" presStyleLbl="revTx" presStyleIdx="0" presStyleCnt="4">
        <dgm:presLayoutVars>
          <dgm:chMax val="1"/>
          <dgm:chPref val="1"/>
        </dgm:presLayoutVars>
      </dgm:prSet>
      <dgm:spPr/>
    </dgm:pt>
    <dgm:pt modelId="{A81D785B-BE2D-4C5F-BC6C-FB16035C9B1F}" type="pres">
      <dgm:prSet presAssocID="{F23D62D0-EE89-4B58-9726-0DA5F977BB3D}" presName="sibTrans" presStyleCnt="0"/>
      <dgm:spPr/>
    </dgm:pt>
    <dgm:pt modelId="{780D5025-CC6A-44D3-B3CB-EE189C947AAC}" type="pres">
      <dgm:prSet presAssocID="{6B5EC9D6-39E9-452D-A9E0-A6C1E7749FEB}" presName="compNode" presStyleCnt="0"/>
      <dgm:spPr/>
    </dgm:pt>
    <dgm:pt modelId="{1829B68B-0BC9-421E-B88D-712F84694269}" type="pres">
      <dgm:prSet presAssocID="{6B5EC9D6-39E9-452D-A9E0-A6C1E7749FEB}" presName="iconBgRect" presStyleLbl="bgShp" presStyleIdx="1" presStyleCnt="4"/>
      <dgm:spPr/>
    </dgm:pt>
    <dgm:pt modelId="{82582545-B315-4A49-8A40-77630AD0FCAD}" type="pres">
      <dgm:prSet presAssocID="{6B5EC9D6-39E9-452D-A9E0-A6C1E7749FE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78774FAB-AC0F-49B0-AFE9-4EB522CE5997}" type="pres">
      <dgm:prSet presAssocID="{6B5EC9D6-39E9-452D-A9E0-A6C1E7749FEB}" presName="spaceRect" presStyleCnt="0"/>
      <dgm:spPr/>
    </dgm:pt>
    <dgm:pt modelId="{2C367849-112B-43A5-82CF-27AEE54527AB}" type="pres">
      <dgm:prSet presAssocID="{6B5EC9D6-39E9-452D-A9E0-A6C1E7749FEB}" presName="textRect" presStyleLbl="revTx" presStyleIdx="1" presStyleCnt="4">
        <dgm:presLayoutVars>
          <dgm:chMax val="1"/>
          <dgm:chPref val="1"/>
        </dgm:presLayoutVars>
      </dgm:prSet>
      <dgm:spPr/>
    </dgm:pt>
    <dgm:pt modelId="{BE3113F3-00BA-8C4A-9DCE-2F5EC4D062DB}" type="pres">
      <dgm:prSet presAssocID="{5849D92D-1623-4EEC-83A0-D5E299DBF5B9}" presName="sibTrans" presStyleCnt="0"/>
      <dgm:spPr/>
    </dgm:pt>
    <dgm:pt modelId="{705F3E78-E2BD-49BE-B6FA-EBD00BAE87A5}" type="pres">
      <dgm:prSet presAssocID="{D59FDAE9-E518-48F1-8699-342B9F72C4A7}" presName="compNode" presStyleCnt="0"/>
      <dgm:spPr/>
    </dgm:pt>
    <dgm:pt modelId="{4EB312F5-31B6-4966-BC5C-18B9EFE9D97F}" type="pres">
      <dgm:prSet presAssocID="{D59FDAE9-E518-48F1-8699-342B9F72C4A7}" presName="iconBgRect" presStyleLbl="bgShp" presStyleIdx="2" presStyleCnt="4"/>
      <dgm:spPr/>
    </dgm:pt>
    <dgm:pt modelId="{1F175969-89AE-4862-8A50-DFF12BB9102B}" type="pres">
      <dgm:prSet presAssocID="{D59FDAE9-E518-48F1-8699-342B9F72C4A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4739796B-C31D-4E92-AE95-B6E369197951}" type="pres">
      <dgm:prSet presAssocID="{D59FDAE9-E518-48F1-8699-342B9F72C4A7}" presName="spaceRect" presStyleCnt="0"/>
      <dgm:spPr/>
    </dgm:pt>
    <dgm:pt modelId="{61B48BC0-B26A-4D64-B340-47504871D539}" type="pres">
      <dgm:prSet presAssocID="{D59FDAE9-E518-48F1-8699-342B9F72C4A7}" presName="textRect" presStyleLbl="revTx" presStyleIdx="2" presStyleCnt="4">
        <dgm:presLayoutVars>
          <dgm:chMax val="1"/>
          <dgm:chPref val="1"/>
        </dgm:presLayoutVars>
      </dgm:prSet>
      <dgm:spPr/>
    </dgm:pt>
    <dgm:pt modelId="{75C71FB4-57B3-3641-97AB-C37651B63AE4}" type="pres">
      <dgm:prSet presAssocID="{640C235F-2014-4FE9-B653-25221BAB3D33}" presName="sibTrans" presStyleCnt="0"/>
      <dgm:spPr/>
    </dgm:pt>
    <dgm:pt modelId="{E1E71C7A-CD50-441D-95F9-2FCF1CAAC632}" type="pres">
      <dgm:prSet presAssocID="{9D8EE330-DF36-48B1-B51F-41CDC0DAC496}" presName="compNode" presStyleCnt="0"/>
      <dgm:spPr/>
    </dgm:pt>
    <dgm:pt modelId="{50E1598B-0A57-41AD-B914-A76CB80F34F8}" type="pres">
      <dgm:prSet presAssocID="{9D8EE330-DF36-48B1-B51F-41CDC0DAC496}" presName="iconBgRect" presStyleLbl="bgShp" presStyleIdx="3" presStyleCnt="4"/>
      <dgm:spPr/>
    </dgm:pt>
    <dgm:pt modelId="{4580D0FC-9F1A-4D3E-A3D8-584EBB182CF6}" type="pres">
      <dgm:prSet presAssocID="{9D8EE330-DF36-48B1-B51F-41CDC0DAC4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F54300AD-E55E-469B-812A-55C841A5875E}" type="pres">
      <dgm:prSet presAssocID="{9D8EE330-DF36-48B1-B51F-41CDC0DAC496}" presName="spaceRect" presStyleCnt="0"/>
      <dgm:spPr/>
    </dgm:pt>
    <dgm:pt modelId="{7F0818E7-A8E4-4FAA-96C1-C1C9EE2625D1}" type="pres">
      <dgm:prSet presAssocID="{9D8EE330-DF36-48B1-B51F-41CDC0DAC496}" presName="textRect" presStyleLbl="revTx" presStyleIdx="3" presStyleCnt="4">
        <dgm:presLayoutVars>
          <dgm:chMax val="1"/>
          <dgm:chPref val="1"/>
        </dgm:presLayoutVars>
      </dgm:prSet>
      <dgm:spPr/>
    </dgm:pt>
  </dgm:ptLst>
  <dgm:cxnLst>
    <dgm:cxn modelId="{172E9337-7619-5B4C-AACB-40038FB41B0B}" type="presOf" srcId="{C0CC8BBA-2CCF-475D-B094-838FD357C348}" destId="{88252DD3-3A12-4786-9CC4-A63B01FB2AB9}" srcOrd="0" destOrd="0" presId="urn:microsoft.com/office/officeart/2018/5/layout/IconCircleLabelList"/>
    <dgm:cxn modelId="{DD976B3F-A4FC-CE45-8898-08E2C757D53D}" type="presOf" srcId="{6B5EC9D6-39E9-452D-A9E0-A6C1E7749FEB}" destId="{2C367849-112B-43A5-82CF-27AEE54527AB}" srcOrd="0" destOrd="0" presId="urn:microsoft.com/office/officeart/2018/5/layout/IconCircleLabelList"/>
    <dgm:cxn modelId="{335D3644-4DD7-4180-A159-E5EED35310CD}" srcId="{EF55421F-E75B-4D3B-9CAE-E8CC5616C5DD}" destId="{D59FDAE9-E518-48F1-8699-342B9F72C4A7}" srcOrd="2" destOrd="0" parTransId="{7DE3CDEA-3EB3-4627-98CB-1328CBCDBC0D}" sibTransId="{640C235F-2014-4FE9-B653-25221BAB3D33}"/>
    <dgm:cxn modelId="{0D9A2248-B8A7-4CF3-8864-002BCD66C0DF}" srcId="{EF55421F-E75B-4D3B-9CAE-E8CC5616C5DD}" destId="{C0CC8BBA-2CCF-475D-B094-838FD357C348}" srcOrd="0" destOrd="0" parTransId="{1A755AED-62E6-4E3C-8314-4E700EA391B3}" sibTransId="{F23D62D0-EE89-4B58-9726-0DA5F977BB3D}"/>
    <dgm:cxn modelId="{CD4A1C4C-BCAC-0248-B499-BACA148F1041}" type="presOf" srcId="{9D8EE330-DF36-48B1-B51F-41CDC0DAC496}" destId="{7F0818E7-A8E4-4FAA-96C1-C1C9EE2625D1}" srcOrd="0" destOrd="0" presId="urn:microsoft.com/office/officeart/2018/5/layout/IconCircleLabelList"/>
    <dgm:cxn modelId="{5F38F054-7465-4A02-8C16-03116BD212D8}" type="presOf" srcId="{EF55421F-E75B-4D3B-9CAE-E8CC5616C5DD}" destId="{54B87B18-5DDF-4F3C-AA03-9C5B1CEFDB93}" srcOrd="0" destOrd="0" presId="urn:microsoft.com/office/officeart/2018/5/layout/IconCircleLabelList"/>
    <dgm:cxn modelId="{89171A56-B20A-442F-B5A7-851CC235FFF5}" srcId="{EF55421F-E75B-4D3B-9CAE-E8CC5616C5DD}" destId="{9D8EE330-DF36-48B1-B51F-41CDC0DAC496}" srcOrd="3" destOrd="0" parTransId="{764FE480-B499-458E-BBBA-532CAB6AD068}" sibTransId="{F85E7EC8-F247-46B3-B596-107784C3E90A}"/>
    <dgm:cxn modelId="{E58B95A5-53AB-1E4F-8630-856CC8E367AE}" type="presOf" srcId="{D59FDAE9-E518-48F1-8699-342B9F72C4A7}" destId="{61B48BC0-B26A-4D64-B340-47504871D539}" srcOrd="0" destOrd="0" presId="urn:microsoft.com/office/officeart/2018/5/layout/IconCircleLabelList"/>
    <dgm:cxn modelId="{C66E68FB-203C-4854-B69E-D02B840B9234}" srcId="{EF55421F-E75B-4D3B-9CAE-E8CC5616C5DD}" destId="{6B5EC9D6-39E9-452D-A9E0-A6C1E7749FEB}" srcOrd="1" destOrd="0" parTransId="{E2B898AB-D546-44DA-993F-D53E849ED571}" sibTransId="{5849D92D-1623-4EEC-83A0-D5E299DBF5B9}"/>
    <dgm:cxn modelId="{76C7322F-51B5-EA46-9FF4-F0E70B64D026}" type="presParOf" srcId="{54B87B18-5DDF-4F3C-AA03-9C5B1CEFDB93}" destId="{9D1E7B12-69BB-47D2-B9A9-29CC74D417E5}" srcOrd="0" destOrd="0" presId="urn:microsoft.com/office/officeart/2018/5/layout/IconCircleLabelList"/>
    <dgm:cxn modelId="{8EA8EB61-7861-A347-AE68-03E076B9D206}" type="presParOf" srcId="{9D1E7B12-69BB-47D2-B9A9-29CC74D417E5}" destId="{4675F43B-C544-432B-BEFB-A4251640B69E}" srcOrd="0" destOrd="0" presId="urn:microsoft.com/office/officeart/2018/5/layout/IconCircleLabelList"/>
    <dgm:cxn modelId="{5E2F1E89-D43F-444A-9DA4-66E3555181B6}" type="presParOf" srcId="{9D1E7B12-69BB-47D2-B9A9-29CC74D417E5}" destId="{BDA69E17-DEDA-4B06-9B65-1A97A95B7299}" srcOrd="1" destOrd="0" presId="urn:microsoft.com/office/officeart/2018/5/layout/IconCircleLabelList"/>
    <dgm:cxn modelId="{320AF5A0-6C90-B146-8BC9-653660317006}" type="presParOf" srcId="{9D1E7B12-69BB-47D2-B9A9-29CC74D417E5}" destId="{39F46BC8-C664-493F-8CF5-A8B2317EC6CE}" srcOrd="2" destOrd="0" presId="urn:microsoft.com/office/officeart/2018/5/layout/IconCircleLabelList"/>
    <dgm:cxn modelId="{1E3852A2-6DCC-E647-9139-EB4E23F91753}" type="presParOf" srcId="{9D1E7B12-69BB-47D2-B9A9-29CC74D417E5}" destId="{88252DD3-3A12-4786-9CC4-A63B01FB2AB9}" srcOrd="3" destOrd="0" presId="urn:microsoft.com/office/officeart/2018/5/layout/IconCircleLabelList"/>
    <dgm:cxn modelId="{59A7C834-59E5-6349-9B78-6579539F93E0}" type="presParOf" srcId="{54B87B18-5DDF-4F3C-AA03-9C5B1CEFDB93}" destId="{A81D785B-BE2D-4C5F-BC6C-FB16035C9B1F}" srcOrd="1" destOrd="0" presId="urn:microsoft.com/office/officeart/2018/5/layout/IconCircleLabelList"/>
    <dgm:cxn modelId="{1235FD09-807B-B845-9553-CCC4CA20C9CA}" type="presParOf" srcId="{54B87B18-5DDF-4F3C-AA03-9C5B1CEFDB93}" destId="{780D5025-CC6A-44D3-B3CB-EE189C947AAC}" srcOrd="2" destOrd="0" presId="urn:microsoft.com/office/officeart/2018/5/layout/IconCircleLabelList"/>
    <dgm:cxn modelId="{DB0E7052-5D30-8040-938C-812B82390C17}" type="presParOf" srcId="{780D5025-CC6A-44D3-B3CB-EE189C947AAC}" destId="{1829B68B-0BC9-421E-B88D-712F84694269}" srcOrd="0" destOrd="0" presId="urn:microsoft.com/office/officeart/2018/5/layout/IconCircleLabelList"/>
    <dgm:cxn modelId="{8E326822-DEDB-9843-ABFF-71A2B9F2225B}" type="presParOf" srcId="{780D5025-CC6A-44D3-B3CB-EE189C947AAC}" destId="{82582545-B315-4A49-8A40-77630AD0FCAD}" srcOrd="1" destOrd="0" presId="urn:microsoft.com/office/officeart/2018/5/layout/IconCircleLabelList"/>
    <dgm:cxn modelId="{96BF6F13-E1FE-1A47-BD95-6BF284F86B6B}" type="presParOf" srcId="{780D5025-CC6A-44D3-B3CB-EE189C947AAC}" destId="{78774FAB-AC0F-49B0-AFE9-4EB522CE5997}" srcOrd="2" destOrd="0" presId="urn:microsoft.com/office/officeart/2018/5/layout/IconCircleLabelList"/>
    <dgm:cxn modelId="{3DEFCE7B-DD13-3D4B-AA8C-8BE6716DEE09}" type="presParOf" srcId="{780D5025-CC6A-44D3-B3CB-EE189C947AAC}" destId="{2C367849-112B-43A5-82CF-27AEE54527AB}" srcOrd="3" destOrd="0" presId="urn:microsoft.com/office/officeart/2018/5/layout/IconCircleLabelList"/>
    <dgm:cxn modelId="{31598C5B-16D0-D547-A973-CB2258113F9C}" type="presParOf" srcId="{54B87B18-5DDF-4F3C-AA03-9C5B1CEFDB93}" destId="{BE3113F3-00BA-8C4A-9DCE-2F5EC4D062DB}" srcOrd="3" destOrd="0" presId="urn:microsoft.com/office/officeart/2018/5/layout/IconCircleLabelList"/>
    <dgm:cxn modelId="{2452DE35-9F1A-D247-96BA-3CFBA445FF23}" type="presParOf" srcId="{54B87B18-5DDF-4F3C-AA03-9C5B1CEFDB93}" destId="{705F3E78-E2BD-49BE-B6FA-EBD00BAE87A5}" srcOrd="4" destOrd="0" presId="urn:microsoft.com/office/officeart/2018/5/layout/IconCircleLabelList"/>
    <dgm:cxn modelId="{0D067CDF-855F-AB40-A54E-D0F035008E7B}" type="presParOf" srcId="{705F3E78-E2BD-49BE-B6FA-EBD00BAE87A5}" destId="{4EB312F5-31B6-4966-BC5C-18B9EFE9D97F}" srcOrd="0" destOrd="0" presId="urn:microsoft.com/office/officeart/2018/5/layout/IconCircleLabelList"/>
    <dgm:cxn modelId="{1545F981-3A06-EC4A-BF04-ECA1B443DE77}" type="presParOf" srcId="{705F3E78-E2BD-49BE-B6FA-EBD00BAE87A5}" destId="{1F175969-89AE-4862-8A50-DFF12BB9102B}" srcOrd="1" destOrd="0" presId="urn:microsoft.com/office/officeart/2018/5/layout/IconCircleLabelList"/>
    <dgm:cxn modelId="{40C0056E-7487-7347-8DE3-4004C806CAFA}" type="presParOf" srcId="{705F3E78-E2BD-49BE-B6FA-EBD00BAE87A5}" destId="{4739796B-C31D-4E92-AE95-B6E369197951}" srcOrd="2" destOrd="0" presId="urn:microsoft.com/office/officeart/2018/5/layout/IconCircleLabelList"/>
    <dgm:cxn modelId="{2E3D544F-C85A-C144-81A8-4E57C240DFB7}" type="presParOf" srcId="{705F3E78-E2BD-49BE-B6FA-EBD00BAE87A5}" destId="{61B48BC0-B26A-4D64-B340-47504871D539}" srcOrd="3" destOrd="0" presId="urn:microsoft.com/office/officeart/2018/5/layout/IconCircleLabelList"/>
    <dgm:cxn modelId="{73D4E194-1B3E-F04D-84BF-545535B0E4A2}" type="presParOf" srcId="{54B87B18-5DDF-4F3C-AA03-9C5B1CEFDB93}" destId="{75C71FB4-57B3-3641-97AB-C37651B63AE4}" srcOrd="5" destOrd="0" presId="urn:microsoft.com/office/officeart/2018/5/layout/IconCircleLabelList"/>
    <dgm:cxn modelId="{DF51C70C-C452-6544-9BCD-8C71838F0F38}" type="presParOf" srcId="{54B87B18-5DDF-4F3C-AA03-9C5B1CEFDB93}" destId="{E1E71C7A-CD50-441D-95F9-2FCF1CAAC632}" srcOrd="6" destOrd="0" presId="urn:microsoft.com/office/officeart/2018/5/layout/IconCircleLabelList"/>
    <dgm:cxn modelId="{076DEFEA-2218-6946-B52B-9542BE1C8DCB}" type="presParOf" srcId="{E1E71C7A-CD50-441D-95F9-2FCF1CAAC632}" destId="{50E1598B-0A57-41AD-B914-A76CB80F34F8}" srcOrd="0" destOrd="0" presId="urn:microsoft.com/office/officeart/2018/5/layout/IconCircleLabelList"/>
    <dgm:cxn modelId="{949D9402-8D28-514A-9AA4-BC32A0D69C49}" type="presParOf" srcId="{E1E71C7A-CD50-441D-95F9-2FCF1CAAC632}" destId="{4580D0FC-9F1A-4D3E-A3D8-584EBB182CF6}" srcOrd="1" destOrd="0" presId="urn:microsoft.com/office/officeart/2018/5/layout/IconCircleLabelList"/>
    <dgm:cxn modelId="{F0642F2D-057F-594D-B43C-B9920D08F795}" type="presParOf" srcId="{E1E71C7A-CD50-441D-95F9-2FCF1CAAC632}" destId="{F54300AD-E55E-469B-812A-55C841A5875E}" srcOrd="2" destOrd="0" presId="urn:microsoft.com/office/officeart/2018/5/layout/IconCircleLabelList"/>
    <dgm:cxn modelId="{F9B704DD-5712-6A44-A03F-60445EEE9DBD}" type="presParOf" srcId="{E1E71C7A-CD50-441D-95F9-2FCF1CAAC632}" destId="{7F0818E7-A8E4-4FAA-96C1-C1C9EE2625D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0727E7-FC1B-4326-A05C-8BD2EC0AE42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4F53602-97F7-4080-B00D-4E1A230AB82D}">
      <dgm:prSet/>
      <dgm:spPr/>
      <dgm:t>
        <a:bodyPr/>
        <a:lstStyle/>
        <a:p>
          <a:r>
            <a:rPr lang="en-US" i="1" dirty="0"/>
            <a:t>Adventure</a:t>
          </a:r>
          <a:r>
            <a:rPr lang="en-US" dirty="0"/>
            <a:t>’s verb-noun parser was extremely primitive but removed ambiguity.  </a:t>
          </a:r>
        </a:p>
      </dgm:t>
    </dgm:pt>
    <dgm:pt modelId="{48930B9E-2471-441E-87DF-021F7B4357BF}" type="parTrans" cxnId="{BCCF1682-B144-452C-82ED-C6AB2B8E1208}">
      <dgm:prSet/>
      <dgm:spPr/>
      <dgm:t>
        <a:bodyPr/>
        <a:lstStyle/>
        <a:p>
          <a:endParaRPr lang="en-US"/>
        </a:p>
      </dgm:t>
    </dgm:pt>
    <dgm:pt modelId="{C33C5F9E-AC9E-42F2-AB9D-55D145E99A5A}" type="sibTrans" cxnId="{BCCF1682-B144-452C-82ED-C6AB2B8E1208}">
      <dgm:prSet/>
      <dgm:spPr/>
      <dgm:t>
        <a:bodyPr/>
        <a:lstStyle/>
        <a:p>
          <a:endParaRPr lang="en-US"/>
        </a:p>
      </dgm:t>
    </dgm:pt>
    <dgm:pt modelId="{6C9B297A-4694-4C32-81D9-A8BA211AC3B5}">
      <dgm:prSet/>
      <dgm:spPr/>
      <dgm:t>
        <a:bodyPr/>
        <a:lstStyle/>
        <a:p>
          <a:r>
            <a:rPr lang="en-US"/>
            <a:t>Ambiguity means that there are multiple interpretations of a sentence, which denote distinct meanings.</a:t>
          </a:r>
        </a:p>
      </dgm:t>
    </dgm:pt>
    <dgm:pt modelId="{C99EE68B-83AA-4E59-BA0E-9ABED5C9B1B4}" type="parTrans" cxnId="{22EF0431-0A98-4FD6-A1D6-767FF22BECB5}">
      <dgm:prSet/>
      <dgm:spPr/>
      <dgm:t>
        <a:bodyPr/>
        <a:lstStyle/>
        <a:p>
          <a:endParaRPr lang="en-US"/>
        </a:p>
      </dgm:t>
    </dgm:pt>
    <dgm:pt modelId="{A7FFC885-FA94-48AD-BC0C-D39D0547C2F6}" type="sibTrans" cxnId="{22EF0431-0A98-4FD6-A1D6-767FF22BECB5}">
      <dgm:prSet/>
      <dgm:spPr/>
      <dgm:t>
        <a:bodyPr/>
        <a:lstStyle/>
        <a:p>
          <a:endParaRPr lang="en-US"/>
        </a:p>
      </dgm:t>
    </dgm:pt>
    <dgm:pt modelId="{6ADE1F0E-5647-4EF0-8853-DFFB8BB5C6C6}" type="pres">
      <dgm:prSet presAssocID="{230727E7-FC1B-4326-A05C-8BD2EC0AE42E}" presName="root" presStyleCnt="0">
        <dgm:presLayoutVars>
          <dgm:dir/>
          <dgm:resizeHandles val="exact"/>
        </dgm:presLayoutVars>
      </dgm:prSet>
      <dgm:spPr/>
    </dgm:pt>
    <dgm:pt modelId="{24F55102-22D4-44C5-BB62-D9F39590C700}" type="pres">
      <dgm:prSet presAssocID="{04F53602-97F7-4080-B00D-4E1A230AB82D}" presName="compNode" presStyleCnt="0"/>
      <dgm:spPr/>
    </dgm:pt>
    <dgm:pt modelId="{44371706-DEFB-4C4E-BDAA-EB95C7067B16}" type="pres">
      <dgm:prSet presAssocID="{04F53602-97F7-4080-B00D-4E1A230AB8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E533BE16-22FE-4A20-9702-2C120B7D303D}" type="pres">
      <dgm:prSet presAssocID="{04F53602-97F7-4080-B00D-4E1A230AB82D}" presName="spaceRect" presStyleCnt="0"/>
      <dgm:spPr/>
    </dgm:pt>
    <dgm:pt modelId="{4D2A6E93-D98B-423B-8ABD-1BD63DF568CF}" type="pres">
      <dgm:prSet presAssocID="{04F53602-97F7-4080-B00D-4E1A230AB82D}" presName="textRect" presStyleLbl="revTx" presStyleIdx="0" presStyleCnt="2">
        <dgm:presLayoutVars>
          <dgm:chMax val="1"/>
          <dgm:chPref val="1"/>
        </dgm:presLayoutVars>
      </dgm:prSet>
      <dgm:spPr/>
    </dgm:pt>
    <dgm:pt modelId="{22EAAC45-25E6-47D7-9D5B-76B87FEBABC9}" type="pres">
      <dgm:prSet presAssocID="{C33C5F9E-AC9E-42F2-AB9D-55D145E99A5A}" presName="sibTrans" presStyleCnt="0"/>
      <dgm:spPr/>
    </dgm:pt>
    <dgm:pt modelId="{261F3E93-8D83-4A57-B520-6D21E3838C49}" type="pres">
      <dgm:prSet presAssocID="{6C9B297A-4694-4C32-81D9-A8BA211AC3B5}" presName="compNode" presStyleCnt="0"/>
      <dgm:spPr/>
    </dgm:pt>
    <dgm:pt modelId="{0830C36E-D16D-4AEF-AD75-E8EDCC264372}" type="pres">
      <dgm:prSet presAssocID="{6C9B297A-4694-4C32-81D9-A8BA211AC3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9698D974-F78A-4580-922F-E5F9D0A4C4E0}" type="pres">
      <dgm:prSet presAssocID="{6C9B297A-4694-4C32-81D9-A8BA211AC3B5}" presName="spaceRect" presStyleCnt="0"/>
      <dgm:spPr/>
    </dgm:pt>
    <dgm:pt modelId="{AC153B24-BDBC-42FE-8813-C99666DB3EFE}" type="pres">
      <dgm:prSet presAssocID="{6C9B297A-4694-4C32-81D9-A8BA211AC3B5}" presName="textRect" presStyleLbl="revTx" presStyleIdx="1" presStyleCnt="2">
        <dgm:presLayoutVars>
          <dgm:chMax val="1"/>
          <dgm:chPref val="1"/>
        </dgm:presLayoutVars>
      </dgm:prSet>
      <dgm:spPr/>
    </dgm:pt>
  </dgm:ptLst>
  <dgm:cxnLst>
    <dgm:cxn modelId="{14B58A04-D442-475B-8AA1-051851906A86}" type="presOf" srcId="{04F53602-97F7-4080-B00D-4E1A230AB82D}" destId="{4D2A6E93-D98B-423B-8ABD-1BD63DF568CF}" srcOrd="0" destOrd="0" presId="urn:microsoft.com/office/officeart/2018/2/layout/IconLabelList"/>
    <dgm:cxn modelId="{E92F7C1F-0A81-4D43-9FDD-035F3ABF9386}" type="presOf" srcId="{6C9B297A-4694-4C32-81D9-A8BA211AC3B5}" destId="{AC153B24-BDBC-42FE-8813-C99666DB3EFE}" srcOrd="0" destOrd="0" presId="urn:microsoft.com/office/officeart/2018/2/layout/IconLabelList"/>
    <dgm:cxn modelId="{22EF0431-0A98-4FD6-A1D6-767FF22BECB5}" srcId="{230727E7-FC1B-4326-A05C-8BD2EC0AE42E}" destId="{6C9B297A-4694-4C32-81D9-A8BA211AC3B5}" srcOrd="1" destOrd="0" parTransId="{C99EE68B-83AA-4E59-BA0E-9ABED5C9B1B4}" sibTransId="{A7FFC885-FA94-48AD-BC0C-D39D0547C2F6}"/>
    <dgm:cxn modelId="{6D16AC34-E00B-471D-AFEB-8D275EBFD329}" type="presOf" srcId="{230727E7-FC1B-4326-A05C-8BD2EC0AE42E}" destId="{6ADE1F0E-5647-4EF0-8853-DFFB8BB5C6C6}" srcOrd="0" destOrd="0" presId="urn:microsoft.com/office/officeart/2018/2/layout/IconLabelList"/>
    <dgm:cxn modelId="{BCCF1682-B144-452C-82ED-C6AB2B8E1208}" srcId="{230727E7-FC1B-4326-A05C-8BD2EC0AE42E}" destId="{04F53602-97F7-4080-B00D-4E1A230AB82D}" srcOrd="0" destOrd="0" parTransId="{48930B9E-2471-441E-87DF-021F7B4357BF}" sibTransId="{C33C5F9E-AC9E-42F2-AB9D-55D145E99A5A}"/>
    <dgm:cxn modelId="{213977D9-60B9-4BA0-9910-963F2332C7CC}" type="presParOf" srcId="{6ADE1F0E-5647-4EF0-8853-DFFB8BB5C6C6}" destId="{24F55102-22D4-44C5-BB62-D9F39590C700}" srcOrd="0" destOrd="0" presId="urn:microsoft.com/office/officeart/2018/2/layout/IconLabelList"/>
    <dgm:cxn modelId="{064C6711-25EB-4F4E-9DB5-33AED5172681}" type="presParOf" srcId="{24F55102-22D4-44C5-BB62-D9F39590C700}" destId="{44371706-DEFB-4C4E-BDAA-EB95C7067B16}" srcOrd="0" destOrd="0" presId="urn:microsoft.com/office/officeart/2018/2/layout/IconLabelList"/>
    <dgm:cxn modelId="{5E7F6220-E5FD-4159-A80F-2EFAED0246D0}" type="presParOf" srcId="{24F55102-22D4-44C5-BB62-D9F39590C700}" destId="{E533BE16-22FE-4A20-9702-2C120B7D303D}" srcOrd="1" destOrd="0" presId="urn:microsoft.com/office/officeart/2018/2/layout/IconLabelList"/>
    <dgm:cxn modelId="{54CD7394-84FA-4E0B-84CC-B16003E13615}" type="presParOf" srcId="{24F55102-22D4-44C5-BB62-D9F39590C700}" destId="{4D2A6E93-D98B-423B-8ABD-1BD63DF568CF}" srcOrd="2" destOrd="0" presId="urn:microsoft.com/office/officeart/2018/2/layout/IconLabelList"/>
    <dgm:cxn modelId="{E329565A-F1C7-4523-BD9C-3F89A0864310}" type="presParOf" srcId="{6ADE1F0E-5647-4EF0-8853-DFFB8BB5C6C6}" destId="{22EAAC45-25E6-47D7-9D5B-76B87FEBABC9}" srcOrd="1" destOrd="0" presId="urn:microsoft.com/office/officeart/2018/2/layout/IconLabelList"/>
    <dgm:cxn modelId="{481CA849-1C06-4C40-8446-2023173C727B}" type="presParOf" srcId="{6ADE1F0E-5647-4EF0-8853-DFFB8BB5C6C6}" destId="{261F3E93-8D83-4A57-B520-6D21E3838C49}" srcOrd="2" destOrd="0" presId="urn:microsoft.com/office/officeart/2018/2/layout/IconLabelList"/>
    <dgm:cxn modelId="{171C4F88-DA27-486E-A296-A0EFEE0FE3FF}" type="presParOf" srcId="{261F3E93-8D83-4A57-B520-6D21E3838C49}" destId="{0830C36E-D16D-4AEF-AD75-E8EDCC264372}" srcOrd="0" destOrd="0" presId="urn:microsoft.com/office/officeart/2018/2/layout/IconLabelList"/>
    <dgm:cxn modelId="{DD06AAC6-871C-47D3-B0F8-C5C0524EE6EA}" type="presParOf" srcId="{261F3E93-8D83-4A57-B520-6D21E3838C49}" destId="{9698D974-F78A-4580-922F-E5F9D0A4C4E0}" srcOrd="1" destOrd="0" presId="urn:microsoft.com/office/officeart/2018/2/layout/IconLabelList"/>
    <dgm:cxn modelId="{7F32A455-DD16-4E63-87BC-3CAE9D257FF0}" type="presParOf" srcId="{261F3E93-8D83-4A57-B520-6D21E3838C49}" destId="{AC153B24-BDBC-42FE-8813-C99666DB3EF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27C190-1921-4C1A-B895-197274BB0DB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DEBB983-B8D4-4FE3-802E-6835D83D8D15}">
      <dgm:prSet/>
      <dgm:spPr/>
      <dgm:t>
        <a:bodyPr/>
        <a:lstStyle/>
        <a:p>
          <a:pPr>
            <a:lnSpc>
              <a:spcPct val="100000"/>
            </a:lnSpc>
          </a:pPr>
          <a:r>
            <a:rPr lang="en-US" b="1" i="0" dirty="0">
              <a:solidFill>
                <a:schemeClr val="accent2">
                  <a:lumMod val="10000"/>
                </a:schemeClr>
              </a:solidFill>
            </a:rPr>
            <a:t>Limited computational resources. </a:t>
          </a:r>
          <a:r>
            <a:rPr lang="en-US" b="0" i="0" dirty="0">
              <a:solidFill>
                <a:schemeClr val="accent2">
                  <a:lumMod val="10000"/>
                </a:schemeClr>
              </a:solidFill>
            </a:rPr>
            <a:t>Computers had ≤128 KB of memory</a:t>
          </a:r>
          <a:endParaRPr lang="en-US" dirty="0">
            <a:solidFill>
              <a:schemeClr val="accent2">
                <a:lumMod val="10000"/>
              </a:schemeClr>
            </a:solidFill>
          </a:endParaRPr>
        </a:p>
      </dgm:t>
    </dgm:pt>
    <dgm:pt modelId="{525FE032-4BD3-4874-8437-26FC3511D89A}" type="parTrans" cxnId="{0580FBE4-801E-4129-96EA-4AD7377FB311}">
      <dgm:prSet/>
      <dgm:spPr/>
      <dgm:t>
        <a:bodyPr/>
        <a:lstStyle/>
        <a:p>
          <a:endParaRPr lang="en-US"/>
        </a:p>
      </dgm:t>
    </dgm:pt>
    <dgm:pt modelId="{2B86866C-0898-429E-B83B-0A945E39965B}" type="sibTrans" cxnId="{0580FBE4-801E-4129-96EA-4AD7377FB311}">
      <dgm:prSet/>
      <dgm:spPr/>
      <dgm:t>
        <a:bodyPr/>
        <a:lstStyle/>
        <a:p>
          <a:pPr>
            <a:lnSpc>
              <a:spcPct val="100000"/>
            </a:lnSpc>
          </a:pPr>
          <a:endParaRPr lang="en-US"/>
        </a:p>
      </dgm:t>
    </dgm:pt>
    <dgm:pt modelId="{1BD78872-C863-44CC-84DE-BF5FEBDB8C7B}">
      <dgm:prSet/>
      <dgm:spPr/>
      <dgm:t>
        <a:bodyPr/>
        <a:lstStyle/>
        <a:p>
          <a:pPr>
            <a:lnSpc>
              <a:spcPct val="100000"/>
            </a:lnSpc>
          </a:pPr>
          <a:r>
            <a:rPr lang="en-US" b="1" i="0" dirty="0">
              <a:solidFill>
                <a:schemeClr val="accent2">
                  <a:lumMod val="10000"/>
                </a:schemeClr>
              </a:solidFill>
            </a:rPr>
            <a:t>Language is difficult.</a:t>
          </a:r>
          <a:r>
            <a:rPr lang="en-US" b="0" i="0" dirty="0">
              <a:solidFill>
                <a:schemeClr val="accent2">
                  <a:lumMod val="10000"/>
                </a:schemeClr>
              </a:solidFill>
            </a:rPr>
            <a:t> There are many things that make human languages genuinely challenging for a computer to process.</a:t>
          </a:r>
          <a:endParaRPr lang="en-US" dirty="0">
            <a:solidFill>
              <a:schemeClr val="accent2">
                <a:lumMod val="10000"/>
              </a:schemeClr>
            </a:solidFill>
          </a:endParaRPr>
        </a:p>
      </dgm:t>
    </dgm:pt>
    <dgm:pt modelId="{188BCD5D-F342-4F7B-B238-F247414E8FD0}" type="parTrans" cxnId="{FC5F1FD9-DEFA-4E06-87EB-D582A16FD15D}">
      <dgm:prSet/>
      <dgm:spPr/>
      <dgm:t>
        <a:bodyPr/>
        <a:lstStyle/>
        <a:p>
          <a:endParaRPr lang="en-US"/>
        </a:p>
      </dgm:t>
    </dgm:pt>
    <dgm:pt modelId="{FB0E5201-CB38-4E61-B4A2-AE1F822A5BC3}" type="sibTrans" cxnId="{FC5F1FD9-DEFA-4E06-87EB-D582A16FD15D}">
      <dgm:prSet/>
      <dgm:spPr/>
      <dgm:t>
        <a:bodyPr/>
        <a:lstStyle/>
        <a:p>
          <a:pPr>
            <a:lnSpc>
              <a:spcPct val="100000"/>
            </a:lnSpc>
          </a:pPr>
          <a:endParaRPr lang="en-US"/>
        </a:p>
      </dgm:t>
    </dgm:pt>
    <dgm:pt modelId="{2B1A779D-4941-488A-B4A3-13627F00C02A}">
      <dgm:prSet/>
      <dgm:spPr/>
      <dgm:t>
        <a:bodyPr/>
        <a:lstStyle/>
        <a:p>
          <a:pPr>
            <a:lnSpc>
              <a:spcPct val="100000"/>
            </a:lnSpc>
          </a:pPr>
          <a:r>
            <a:rPr lang="en-US" b="1" i="0" dirty="0">
              <a:solidFill>
                <a:schemeClr val="accent2">
                  <a:lumMod val="10000"/>
                </a:schemeClr>
              </a:solidFill>
            </a:rPr>
            <a:t>Keyword-based commands.</a:t>
          </a:r>
          <a:r>
            <a:rPr lang="en-US" b="0" i="0" dirty="0">
              <a:solidFill>
                <a:schemeClr val="accent2">
                  <a:lumMod val="10000"/>
                </a:schemeClr>
              </a:solidFill>
            </a:rPr>
            <a:t> Only exact matches worked properly.  No synonyms, no paraphrases.</a:t>
          </a:r>
          <a:endParaRPr lang="en-US" dirty="0">
            <a:solidFill>
              <a:schemeClr val="accent2">
                <a:lumMod val="10000"/>
              </a:schemeClr>
            </a:solidFill>
          </a:endParaRPr>
        </a:p>
      </dgm:t>
    </dgm:pt>
    <dgm:pt modelId="{C8DAC8FA-3EE7-4258-8E81-4550A446F149}" type="parTrans" cxnId="{A066CE8F-0AE9-4F68-ADD8-61777FCFC796}">
      <dgm:prSet/>
      <dgm:spPr/>
      <dgm:t>
        <a:bodyPr/>
        <a:lstStyle/>
        <a:p>
          <a:endParaRPr lang="en-US"/>
        </a:p>
      </dgm:t>
    </dgm:pt>
    <dgm:pt modelId="{B6D41416-6AE7-4307-96A8-BF82725328F3}" type="sibTrans" cxnId="{A066CE8F-0AE9-4F68-ADD8-61777FCFC796}">
      <dgm:prSet/>
      <dgm:spPr/>
      <dgm:t>
        <a:bodyPr/>
        <a:lstStyle/>
        <a:p>
          <a:pPr>
            <a:lnSpc>
              <a:spcPct val="100000"/>
            </a:lnSpc>
          </a:pPr>
          <a:endParaRPr lang="en-US"/>
        </a:p>
      </dgm:t>
    </dgm:pt>
    <dgm:pt modelId="{68C29B23-2172-477E-B25C-1178475DCDE9}">
      <dgm:prSet/>
      <dgm:spPr/>
      <dgm:t>
        <a:bodyPr/>
        <a:lstStyle/>
        <a:p>
          <a:pPr>
            <a:lnSpc>
              <a:spcPct val="100000"/>
            </a:lnSpc>
          </a:pPr>
          <a:r>
            <a:rPr lang="en-US" b="1" i="0" dirty="0">
              <a:solidFill>
                <a:schemeClr val="accent2">
                  <a:lumMod val="10000"/>
                </a:schemeClr>
              </a:solidFill>
            </a:rPr>
            <a:t>Everything was manual.</a:t>
          </a:r>
          <a:r>
            <a:rPr lang="en-US" b="0" i="0" dirty="0">
              <a:solidFill>
                <a:schemeClr val="accent2">
                  <a:lumMod val="10000"/>
                </a:schemeClr>
              </a:solidFill>
            </a:rPr>
            <a:t> Game developers had to anticipate all possible commands, and manually code the responses.</a:t>
          </a:r>
          <a:endParaRPr lang="en-US" dirty="0">
            <a:solidFill>
              <a:schemeClr val="accent2">
                <a:lumMod val="10000"/>
              </a:schemeClr>
            </a:solidFill>
          </a:endParaRPr>
        </a:p>
      </dgm:t>
    </dgm:pt>
    <dgm:pt modelId="{E630A86D-7977-4B51-92D2-D593ECCEFA94}" type="parTrans" cxnId="{FF4FF69B-0B45-4C8F-8264-D3C3ECE22672}">
      <dgm:prSet/>
      <dgm:spPr/>
      <dgm:t>
        <a:bodyPr/>
        <a:lstStyle/>
        <a:p>
          <a:endParaRPr lang="en-US"/>
        </a:p>
      </dgm:t>
    </dgm:pt>
    <dgm:pt modelId="{36A9C9E8-D5BC-4A96-9E21-ACFE6AC629E8}" type="sibTrans" cxnId="{FF4FF69B-0B45-4C8F-8264-D3C3ECE22672}">
      <dgm:prSet/>
      <dgm:spPr/>
      <dgm:t>
        <a:bodyPr/>
        <a:lstStyle/>
        <a:p>
          <a:pPr>
            <a:lnSpc>
              <a:spcPct val="100000"/>
            </a:lnSpc>
          </a:pPr>
          <a:endParaRPr lang="en-US"/>
        </a:p>
      </dgm:t>
    </dgm:pt>
    <dgm:pt modelId="{2ABC601A-5B8D-411D-907A-101CAD46ADC6}">
      <dgm:prSet/>
      <dgm:spPr/>
      <dgm:t>
        <a:bodyPr/>
        <a:lstStyle/>
        <a:p>
          <a:pPr>
            <a:lnSpc>
              <a:spcPct val="100000"/>
            </a:lnSpc>
          </a:pPr>
          <a:r>
            <a:rPr lang="en-US" b="1" i="0" dirty="0">
              <a:solidFill>
                <a:schemeClr val="accent2">
                  <a:lumMod val="10000"/>
                </a:schemeClr>
              </a:solidFill>
            </a:rPr>
            <a:t>No machine learning. </a:t>
          </a:r>
          <a:r>
            <a:rPr lang="en-US" b="0" i="0" dirty="0">
              <a:solidFill>
                <a:schemeClr val="accent2">
                  <a:lumMod val="10000"/>
                </a:schemeClr>
              </a:solidFill>
            </a:rPr>
            <a:t>This was prior to the advent of machine learning based natural language processing</a:t>
          </a:r>
          <a:endParaRPr lang="en-US" dirty="0">
            <a:solidFill>
              <a:schemeClr val="accent2">
                <a:lumMod val="10000"/>
              </a:schemeClr>
            </a:solidFill>
          </a:endParaRPr>
        </a:p>
      </dgm:t>
    </dgm:pt>
    <dgm:pt modelId="{89610BDC-4020-4F09-B34B-0E79AB9FA049}" type="parTrans" cxnId="{F327F61D-14B2-4C13-AFA4-C8DC5C31B8BC}">
      <dgm:prSet/>
      <dgm:spPr/>
      <dgm:t>
        <a:bodyPr/>
        <a:lstStyle/>
        <a:p>
          <a:endParaRPr lang="en-US"/>
        </a:p>
      </dgm:t>
    </dgm:pt>
    <dgm:pt modelId="{8FFA4FFD-6737-432A-9465-6CC7A14998E6}" type="sibTrans" cxnId="{F327F61D-14B2-4C13-AFA4-C8DC5C31B8BC}">
      <dgm:prSet/>
      <dgm:spPr/>
      <dgm:t>
        <a:bodyPr/>
        <a:lstStyle/>
        <a:p>
          <a:endParaRPr lang="en-US"/>
        </a:p>
      </dgm:t>
    </dgm:pt>
    <dgm:pt modelId="{B1FBDDAE-5C30-466C-951E-6FAADF3B3662}" type="pres">
      <dgm:prSet presAssocID="{EB27C190-1921-4C1A-B895-197274BB0DB3}" presName="root" presStyleCnt="0">
        <dgm:presLayoutVars>
          <dgm:dir/>
          <dgm:resizeHandles val="exact"/>
        </dgm:presLayoutVars>
      </dgm:prSet>
      <dgm:spPr/>
    </dgm:pt>
    <dgm:pt modelId="{A0C3E82F-B496-4E5C-B820-A4C8AC6B1234}" type="pres">
      <dgm:prSet presAssocID="{4DEBB983-B8D4-4FE3-802E-6835D83D8D15}" presName="compNode" presStyleCnt="0"/>
      <dgm:spPr/>
    </dgm:pt>
    <dgm:pt modelId="{F95CC99E-3A91-4DB0-A497-399B04B80B35}" type="pres">
      <dgm:prSet presAssocID="{4DEBB983-B8D4-4FE3-802E-6835D83D8D15}" presName="bgRect" presStyleLbl="bgShp" presStyleIdx="0" presStyleCnt="5"/>
      <dgm:spPr/>
    </dgm:pt>
    <dgm:pt modelId="{EB435357-80FE-4675-80F9-B3B3BEE3B161}" type="pres">
      <dgm:prSet presAssocID="{4DEBB983-B8D4-4FE3-802E-6835D83D8D1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E62F5870-9EBB-48DF-A998-42411F87D461}" type="pres">
      <dgm:prSet presAssocID="{4DEBB983-B8D4-4FE3-802E-6835D83D8D15}" presName="spaceRect" presStyleCnt="0"/>
      <dgm:spPr/>
    </dgm:pt>
    <dgm:pt modelId="{6638E63E-FC24-4C2A-AC73-4AA818C0F165}" type="pres">
      <dgm:prSet presAssocID="{4DEBB983-B8D4-4FE3-802E-6835D83D8D15}" presName="parTx" presStyleLbl="revTx" presStyleIdx="0" presStyleCnt="5">
        <dgm:presLayoutVars>
          <dgm:chMax val="0"/>
          <dgm:chPref val="0"/>
        </dgm:presLayoutVars>
      </dgm:prSet>
      <dgm:spPr/>
    </dgm:pt>
    <dgm:pt modelId="{CB865510-7A3F-40EC-A9F6-F302F7843F44}" type="pres">
      <dgm:prSet presAssocID="{2B86866C-0898-429E-B83B-0A945E39965B}" presName="sibTrans" presStyleCnt="0"/>
      <dgm:spPr/>
    </dgm:pt>
    <dgm:pt modelId="{C4CB66F2-113A-4AA6-A5DC-350CEA88A6DC}" type="pres">
      <dgm:prSet presAssocID="{1BD78872-C863-44CC-84DE-BF5FEBDB8C7B}" presName="compNode" presStyleCnt="0"/>
      <dgm:spPr/>
    </dgm:pt>
    <dgm:pt modelId="{6C3DF556-6AD5-4321-B4D5-84FAABE61E23}" type="pres">
      <dgm:prSet presAssocID="{1BD78872-C863-44CC-84DE-BF5FEBDB8C7B}" presName="bgRect" presStyleLbl="bgShp" presStyleIdx="1" presStyleCnt="5"/>
      <dgm:spPr/>
    </dgm:pt>
    <dgm:pt modelId="{77AC3E38-D7A8-4FBC-9A36-6553733BF465}" type="pres">
      <dgm:prSet presAssocID="{1BD78872-C863-44CC-84DE-BF5FEBDB8C7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0705B490-9B60-410D-8212-226045DE78CB}" type="pres">
      <dgm:prSet presAssocID="{1BD78872-C863-44CC-84DE-BF5FEBDB8C7B}" presName="spaceRect" presStyleCnt="0"/>
      <dgm:spPr/>
    </dgm:pt>
    <dgm:pt modelId="{AE797729-EB33-448A-A3C0-FCA07AE3883A}" type="pres">
      <dgm:prSet presAssocID="{1BD78872-C863-44CC-84DE-BF5FEBDB8C7B}" presName="parTx" presStyleLbl="revTx" presStyleIdx="1" presStyleCnt="5">
        <dgm:presLayoutVars>
          <dgm:chMax val="0"/>
          <dgm:chPref val="0"/>
        </dgm:presLayoutVars>
      </dgm:prSet>
      <dgm:spPr/>
    </dgm:pt>
    <dgm:pt modelId="{77548565-F6A9-4EFB-B8C6-A481B6F7D7C0}" type="pres">
      <dgm:prSet presAssocID="{FB0E5201-CB38-4E61-B4A2-AE1F822A5BC3}" presName="sibTrans" presStyleCnt="0"/>
      <dgm:spPr/>
    </dgm:pt>
    <dgm:pt modelId="{4EF98EB1-0D96-4CFE-92AD-68393FB166CD}" type="pres">
      <dgm:prSet presAssocID="{2B1A779D-4941-488A-B4A3-13627F00C02A}" presName="compNode" presStyleCnt="0"/>
      <dgm:spPr/>
    </dgm:pt>
    <dgm:pt modelId="{925866E6-82C2-493A-AE48-E7DEFCA31F12}" type="pres">
      <dgm:prSet presAssocID="{2B1A779D-4941-488A-B4A3-13627F00C02A}" presName="bgRect" presStyleLbl="bgShp" presStyleIdx="2" presStyleCnt="5"/>
      <dgm:spPr/>
    </dgm:pt>
    <dgm:pt modelId="{30A8CD6C-707D-4E90-A13B-6ABBBEFA51AC}" type="pres">
      <dgm:prSet presAssocID="{2B1A779D-4941-488A-B4A3-13627F00C02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A6C8FFB8-30BB-4BDF-829B-49204AD6E5BA}" type="pres">
      <dgm:prSet presAssocID="{2B1A779D-4941-488A-B4A3-13627F00C02A}" presName="spaceRect" presStyleCnt="0"/>
      <dgm:spPr/>
    </dgm:pt>
    <dgm:pt modelId="{DDC426CF-80E7-491A-B7BF-BEC419D2B83D}" type="pres">
      <dgm:prSet presAssocID="{2B1A779D-4941-488A-B4A3-13627F00C02A}" presName="parTx" presStyleLbl="revTx" presStyleIdx="2" presStyleCnt="5">
        <dgm:presLayoutVars>
          <dgm:chMax val="0"/>
          <dgm:chPref val="0"/>
        </dgm:presLayoutVars>
      </dgm:prSet>
      <dgm:spPr/>
    </dgm:pt>
    <dgm:pt modelId="{F638422C-084B-49C9-9EE5-749A1203C1B6}" type="pres">
      <dgm:prSet presAssocID="{B6D41416-6AE7-4307-96A8-BF82725328F3}" presName="sibTrans" presStyleCnt="0"/>
      <dgm:spPr/>
    </dgm:pt>
    <dgm:pt modelId="{82CD7117-D824-452A-996C-7F8A21D122F6}" type="pres">
      <dgm:prSet presAssocID="{68C29B23-2172-477E-B25C-1178475DCDE9}" presName="compNode" presStyleCnt="0"/>
      <dgm:spPr/>
    </dgm:pt>
    <dgm:pt modelId="{334E695A-132C-4D38-87F1-D14602DE3F87}" type="pres">
      <dgm:prSet presAssocID="{68C29B23-2172-477E-B25C-1178475DCDE9}" presName="bgRect" presStyleLbl="bgShp" presStyleIdx="3" presStyleCnt="5"/>
      <dgm:spPr/>
    </dgm:pt>
    <dgm:pt modelId="{856DCD25-A31A-471F-9656-66468CF6B1EF}" type="pres">
      <dgm:prSet presAssocID="{68C29B23-2172-477E-B25C-1178475DCDE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ptain"/>
        </a:ext>
      </dgm:extLst>
    </dgm:pt>
    <dgm:pt modelId="{D682E7E3-EFAD-47FE-9347-8FB9DB5C3763}" type="pres">
      <dgm:prSet presAssocID="{68C29B23-2172-477E-B25C-1178475DCDE9}" presName="spaceRect" presStyleCnt="0"/>
      <dgm:spPr/>
    </dgm:pt>
    <dgm:pt modelId="{6D991B34-9490-4843-A372-F6CD8DA88298}" type="pres">
      <dgm:prSet presAssocID="{68C29B23-2172-477E-B25C-1178475DCDE9}" presName="parTx" presStyleLbl="revTx" presStyleIdx="3" presStyleCnt="5">
        <dgm:presLayoutVars>
          <dgm:chMax val="0"/>
          <dgm:chPref val="0"/>
        </dgm:presLayoutVars>
      </dgm:prSet>
      <dgm:spPr/>
    </dgm:pt>
    <dgm:pt modelId="{5E835B6C-9E39-4E63-80D7-060548DAD6DB}" type="pres">
      <dgm:prSet presAssocID="{36A9C9E8-D5BC-4A96-9E21-ACFE6AC629E8}" presName="sibTrans" presStyleCnt="0"/>
      <dgm:spPr/>
    </dgm:pt>
    <dgm:pt modelId="{7B5FB2CE-CCCA-467A-99C4-E1C87602038F}" type="pres">
      <dgm:prSet presAssocID="{2ABC601A-5B8D-411D-907A-101CAD46ADC6}" presName="compNode" presStyleCnt="0"/>
      <dgm:spPr/>
    </dgm:pt>
    <dgm:pt modelId="{28B181AB-5CBF-4CCF-935B-B312D49474FB}" type="pres">
      <dgm:prSet presAssocID="{2ABC601A-5B8D-411D-907A-101CAD46ADC6}" presName="bgRect" presStyleLbl="bgShp" presStyleIdx="4" presStyleCnt="5"/>
      <dgm:spPr/>
    </dgm:pt>
    <dgm:pt modelId="{3D2C97E0-64F4-4D88-8E8A-CCA0C9EB344E}" type="pres">
      <dgm:prSet presAssocID="{2ABC601A-5B8D-411D-907A-101CAD46ADC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rson with Idea"/>
        </a:ext>
      </dgm:extLst>
    </dgm:pt>
    <dgm:pt modelId="{4192AAD2-E71A-4CBB-A720-94858217CE74}" type="pres">
      <dgm:prSet presAssocID="{2ABC601A-5B8D-411D-907A-101CAD46ADC6}" presName="spaceRect" presStyleCnt="0"/>
      <dgm:spPr/>
    </dgm:pt>
    <dgm:pt modelId="{779EC2AC-016A-418B-8CBE-EC2C80F7AFFF}" type="pres">
      <dgm:prSet presAssocID="{2ABC601A-5B8D-411D-907A-101CAD46ADC6}" presName="parTx" presStyleLbl="revTx" presStyleIdx="4" presStyleCnt="5">
        <dgm:presLayoutVars>
          <dgm:chMax val="0"/>
          <dgm:chPref val="0"/>
        </dgm:presLayoutVars>
      </dgm:prSet>
      <dgm:spPr/>
    </dgm:pt>
  </dgm:ptLst>
  <dgm:cxnLst>
    <dgm:cxn modelId="{1CE5A419-7E48-2645-9823-C46DFC76987D}" type="presOf" srcId="{1BD78872-C863-44CC-84DE-BF5FEBDB8C7B}" destId="{AE797729-EB33-448A-A3C0-FCA07AE3883A}" srcOrd="0" destOrd="0" presId="urn:microsoft.com/office/officeart/2018/2/layout/IconVerticalSolidList"/>
    <dgm:cxn modelId="{F327F61D-14B2-4C13-AFA4-C8DC5C31B8BC}" srcId="{EB27C190-1921-4C1A-B895-197274BB0DB3}" destId="{2ABC601A-5B8D-411D-907A-101CAD46ADC6}" srcOrd="4" destOrd="0" parTransId="{89610BDC-4020-4F09-B34B-0E79AB9FA049}" sibTransId="{8FFA4FFD-6737-432A-9465-6CC7A14998E6}"/>
    <dgm:cxn modelId="{DCE2CD6C-4FD8-5249-ADE8-701DCD2BF060}" type="presOf" srcId="{4DEBB983-B8D4-4FE3-802E-6835D83D8D15}" destId="{6638E63E-FC24-4C2A-AC73-4AA818C0F165}" srcOrd="0" destOrd="0" presId="urn:microsoft.com/office/officeart/2018/2/layout/IconVerticalSolidList"/>
    <dgm:cxn modelId="{34A0C57E-9EA3-004F-8A5D-8424E4008AB8}" type="presOf" srcId="{2ABC601A-5B8D-411D-907A-101CAD46ADC6}" destId="{779EC2AC-016A-418B-8CBE-EC2C80F7AFFF}" srcOrd="0" destOrd="0" presId="urn:microsoft.com/office/officeart/2018/2/layout/IconVerticalSolidList"/>
    <dgm:cxn modelId="{781D6C83-1F6A-B240-B2B9-16235D9688EF}" type="presOf" srcId="{68C29B23-2172-477E-B25C-1178475DCDE9}" destId="{6D991B34-9490-4843-A372-F6CD8DA88298}" srcOrd="0" destOrd="0" presId="urn:microsoft.com/office/officeart/2018/2/layout/IconVerticalSolidList"/>
    <dgm:cxn modelId="{A066CE8F-0AE9-4F68-ADD8-61777FCFC796}" srcId="{EB27C190-1921-4C1A-B895-197274BB0DB3}" destId="{2B1A779D-4941-488A-B4A3-13627F00C02A}" srcOrd="2" destOrd="0" parTransId="{C8DAC8FA-3EE7-4258-8E81-4550A446F149}" sibTransId="{B6D41416-6AE7-4307-96A8-BF82725328F3}"/>
    <dgm:cxn modelId="{FF4FF69B-0B45-4C8F-8264-D3C3ECE22672}" srcId="{EB27C190-1921-4C1A-B895-197274BB0DB3}" destId="{68C29B23-2172-477E-B25C-1178475DCDE9}" srcOrd="3" destOrd="0" parTransId="{E630A86D-7977-4B51-92D2-D593ECCEFA94}" sibTransId="{36A9C9E8-D5BC-4A96-9E21-ACFE6AC629E8}"/>
    <dgm:cxn modelId="{0DA470B9-1390-1242-B183-78C51B58072C}" type="presOf" srcId="{EB27C190-1921-4C1A-B895-197274BB0DB3}" destId="{B1FBDDAE-5C30-466C-951E-6FAADF3B3662}" srcOrd="0" destOrd="0" presId="urn:microsoft.com/office/officeart/2018/2/layout/IconVerticalSolidList"/>
    <dgm:cxn modelId="{A1A5A3C1-07B0-CF43-BE75-176D321BBEA6}" type="presOf" srcId="{2B1A779D-4941-488A-B4A3-13627F00C02A}" destId="{DDC426CF-80E7-491A-B7BF-BEC419D2B83D}" srcOrd="0" destOrd="0" presId="urn:microsoft.com/office/officeart/2018/2/layout/IconVerticalSolidList"/>
    <dgm:cxn modelId="{FC5F1FD9-DEFA-4E06-87EB-D582A16FD15D}" srcId="{EB27C190-1921-4C1A-B895-197274BB0DB3}" destId="{1BD78872-C863-44CC-84DE-BF5FEBDB8C7B}" srcOrd="1" destOrd="0" parTransId="{188BCD5D-F342-4F7B-B238-F247414E8FD0}" sibTransId="{FB0E5201-CB38-4E61-B4A2-AE1F822A5BC3}"/>
    <dgm:cxn modelId="{0580FBE4-801E-4129-96EA-4AD7377FB311}" srcId="{EB27C190-1921-4C1A-B895-197274BB0DB3}" destId="{4DEBB983-B8D4-4FE3-802E-6835D83D8D15}" srcOrd="0" destOrd="0" parTransId="{525FE032-4BD3-4874-8437-26FC3511D89A}" sibTransId="{2B86866C-0898-429E-B83B-0A945E39965B}"/>
    <dgm:cxn modelId="{8D303E0E-6A7C-644A-81D3-1D19A73D587B}" type="presParOf" srcId="{B1FBDDAE-5C30-466C-951E-6FAADF3B3662}" destId="{A0C3E82F-B496-4E5C-B820-A4C8AC6B1234}" srcOrd="0" destOrd="0" presId="urn:microsoft.com/office/officeart/2018/2/layout/IconVerticalSolidList"/>
    <dgm:cxn modelId="{CA0378E1-D33F-9547-B08E-A7B39F200447}" type="presParOf" srcId="{A0C3E82F-B496-4E5C-B820-A4C8AC6B1234}" destId="{F95CC99E-3A91-4DB0-A497-399B04B80B35}" srcOrd="0" destOrd="0" presId="urn:microsoft.com/office/officeart/2018/2/layout/IconVerticalSolidList"/>
    <dgm:cxn modelId="{0AE8D855-2717-9745-88A9-9A2AF797DACA}" type="presParOf" srcId="{A0C3E82F-B496-4E5C-B820-A4C8AC6B1234}" destId="{EB435357-80FE-4675-80F9-B3B3BEE3B161}" srcOrd="1" destOrd="0" presId="urn:microsoft.com/office/officeart/2018/2/layout/IconVerticalSolidList"/>
    <dgm:cxn modelId="{C733F638-0A0B-6348-8F40-32BE13D8FA90}" type="presParOf" srcId="{A0C3E82F-B496-4E5C-B820-A4C8AC6B1234}" destId="{E62F5870-9EBB-48DF-A998-42411F87D461}" srcOrd="2" destOrd="0" presId="urn:microsoft.com/office/officeart/2018/2/layout/IconVerticalSolidList"/>
    <dgm:cxn modelId="{F77C30A2-E834-9D46-8A25-3A745B6B5F7B}" type="presParOf" srcId="{A0C3E82F-B496-4E5C-B820-A4C8AC6B1234}" destId="{6638E63E-FC24-4C2A-AC73-4AA818C0F165}" srcOrd="3" destOrd="0" presId="urn:microsoft.com/office/officeart/2018/2/layout/IconVerticalSolidList"/>
    <dgm:cxn modelId="{EE920AD7-DF66-2647-A219-8A9C6C119B41}" type="presParOf" srcId="{B1FBDDAE-5C30-466C-951E-6FAADF3B3662}" destId="{CB865510-7A3F-40EC-A9F6-F302F7843F44}" srcOrd="1" destOrd="0" presId="urn:microsoft.com/office/officeart/2018/2/layout/IconVerticalSolidList"/>
    <dgm:cxn modelId="{71C4D8CF-5CC2-9F4A-9EF5-9FD522807EF5}" type="presParOf" srcId="{B1FBDDAE-5C30-466C-951E-6FAADF3B3662}" destId="{C4CB66F2-113A-4AA6-A5DC-350CEA88A6DC}" srcOrd="2" destOrd="0" presId="urn:microsoft.com/office/officeart/2018/2/layout/IconVerticalSolidList"/>
    <dgm:cxn modelId="{3DA000EE-9A7C-3145-8F93-63BC60BE2747}" type="presParOf" srcId="{C4CB66F2-113A-4AA6-A5DC-350CEA88A6DC}" destId="{6C3DF556-6AD5-4321-B4D5-84FAABE61E23}" srcOrd="0" destOrd="0" presId="urn:microsoft.com/office/officeart/2018/2/layout/IconVerticalSolidList"/>
    <dgm:cxn modelId="{F8326BA4-844F-BD43-9168-EE34A30CF0C4}" type="presParOf" srcId="{C4CB66F2-113A-4AA6-A5DC-350CEA88A6DC}" destId="{77AC3E38-D7A8-4FBC-9A36-6553733BF465}" srcOrd="1" destOrd="0" presId="urn:microsoft.com/office/officeart/2018/2/layout/IconVerticalSolidList"/>
    <dgm:cxn modelId="{3AEB3C9C-A547-0A45-A15A-1A14184C013F}" type="presParOf" srcId="{C4CB66F2-113A-4AA6-A5DC-350CEA88A6DC}" destId="{0705B490-9B60-410D-8212-226045DE78CB}" srcOrd="2" destOrd="0" presId="urn:microsoft.com/office/officeart/2018/2/layout/IconVerticalSolidList"/>
    <dgm:cxn modelId="{E15522E5-354E-7544-9C0C-BF3C7ADC7C85}" type="presParOf" srcId="{C4CB66F2-113A-4AA6-A5DC-350CEA88A6DC}" destId="{AE797729-EB33-448A-A3C0-FCA07AE3883A}" srcOrd="3" destOrd="0" presId="urn:microsoft.com/office/officeart/2018/2/layout/IconVerticalSolidList"/>
    <dgm:cxn modelId="{993CBA8D-44B8-834F-BD2F-3CAF2CA02B51}" type="presParOf" srcId="{B1FBDDAE-5C30-466C-951E-6FAADF3B3662}" destId="{77548565-F6A9-4EFB-B8C6-A481B6F7D7C0}" srcOrd="3" destOrd="0" presId="urn:microsoft.com/office/officeart/2018/2/layout/IconVerticalSolidList"/>
    <dgm:cxn modelId="{8E0057BF-21DB-4044-A2F2-AF853EF1671A}" type="presParOf" srcId="{B1FBDDAE-5C30-466C-951E-6FAADF3B3662}" destId="{4EF98EB1-0D96-4CFE-92AD-68393FB166CD}" srcOrd="4" destOrd="0" presId="urn:microsoft.com/office/officeart/2018/2/layout/IconVerticalSolidList"/>
    <dgm:cxn modelId="{21F2F9C6-2F84-0E49-966E-26AC72201A31}" type="presParOf" srcId="{4EF98EB1-0D96-4CFE-92AD-68393FB166CD}" destId="{925866E6-82C2-493A-AE48-E7DEFCA31F12}" srcOrd="0" destOrd="0" presId="urn:microsoft.com/office/officeart/2018/2/layout/IconVerticalSolidList"/>
    <dgm:cxn modelId="{0507F616-D254-A34D-A12B-771CD96FFE30}" type="presParOf" srcId="{4EF98EB1-0D96-4CFE-92AD-68393FB166CD}" destId="{30A8CD6C-707D-4E90-A13B-6ABBBEFA51AC}" srcOrd="1" destOrd="0" presId="urn:microsoft.com/office/officeart/2018/2/layout/IconVerticalSolidList"/>
    <dgm:cxn modelId="{FF19F65E-AF8B-0042-9ABF-8A3A4548EA93}" type="presParOf" srcId="{4EF98EB1-0D96-4CFE-92AD-68393FB166CD}" destId="{A6C8FFB8-30BB-4BDF-829B-49204AD6E5BA}" srcOrd="2" destOrd="0" presId="urn:microsoft.com/office/officeart/2018/2/layout/IconVerticalSolidList"/>
    <dgm:cxn modelId="{E5412C66-4CD5-9345-97A5-182032115F8D}" type="presParOf" srcId="{4EF98EB1-0D96-4CFE-92AD-68393FB166CD}" destId="{DDC426CF-80E7-491A-B7BF-BEC419D2B83D}" srcOrd="3" destOrd="0" presId="urn:microsoft.com/office/officeart/2018/2/layout/IconVerticalSolidList"/>
    <dgm:cxn modelId="{1C0290DB-CEF9-334E-AA49-255FB8244AD1}" type="presParOf" srcId="{B1FBDDAE-5C30-466C-951E-6FAADF3B3662}" destId="{F638422C-084B-49C9-9EE5-749A1203C1B6}" srcOrd="5" destOrd="0" presId="urn:microsoft.com/office/officeart/2018/2/layout/IconVerticalSolidList"/>
    <dgm:cxn modelId="{F1E9B78A-6FDB-5E4B-AE37-9D9A11CF72BF}" type="presParOf" srcId="{B1FBDDAE-5C30-466C-951E-6FAADF3B3662}" destId="{82CD7117-D824-452A-996C-7F8A21D122F6}" srcOrd="6" destOrd="0" presId="urn:microsoft.com/office/officeart/2018/2/layout/IconVerticalSolidList"/>
    <dgm:cxn modelId="{740FB708-7271-D34B-B07B-6C9FD8C3696C}" type="presParOf" srcId="{82CD7117-D824-452A-996C-7F8A21D122F6}" destId="{334E695A-132C-4D38-87F1-D14602DE3F87}" srcOrd="0" destOrd="0" presId="urn:microsoft.com/office/officeart/2018/2/layout/IconVerticalSolidList"/>
    <dgm:cxn modelId="{917FCBD4-4909-EE47-B94F-6C6E0754D082}" type="presParOf" srcId="{82CD7117-D824-452A-996C-7F8A21D122F6}" destId="{856DCD25-A31A-471F-9656-66468CF6B1EF}" srcOrd="1" destOrd="0" presId="urn:microsoft.com/office/officeart/2018/2/layout/IconVerticalSolidList"/>
    <dgm:cxn modelId="{D9479279-2E46-F642-9F4A-03FB3DAD1BEC}" type="presParOf" srcId="{82CD7117-D824-452A-996C-7F8A21D122F6}" destId="{D682E7E3-EFAD-47FE-9347-8FB9DB5C3763}" srcOrd="2" destOrd="0" presId="urn:microsoft.com/office/officeart/2018/2/layout/IconVerticalSolidList"/>
    <dgm:cxn modelId="{BE40BE92-9CF5-1D47-823A-6B747394ADB7}" type="presParOf" srcId="{82CD7117-D824-452A-996C-7F8A21D122F6}" destId="{6D991B34-9490-4843-A372-F6CD8DA88298}" srcOrd="3" destOrd="0" presId="urn:microsoft.com/office/officeart/2018/2/layout/IconVerticalSolidList"/>
    <dgm:cxn modelId="{EC74D768-DB99-0541-8240-AEE1D440535C}" type="presParOf" srcId="{B1FBDDAE-5C30-466C-951E-6FAADF3B3662}" destId="{5E835B6C-9E39-4E63-80D7-060548DAD6DB}" srcOrd="7" destOrd="0" presId="urn:microsoft.com/office/officeart/2018/2/layout/IconVerticalSolidList"/>
    <dgm:cxn modelId="{59E84C42-E7F4-8841-89C8-8F1D38478363}" type="presParOf" srcId="{B1FBDDAE-5C30-466C-951E-6FAADF3B3662}" destId="{7B5FB2CE-CCCA-467A-99C4-E1C87602038F}" srcOrd="8" destOrd="0" presId="urn:microsoft.com/office/officeart/2018/2/layout/IconVerticalSolidList"/>
    <dgm:cxn modelId="{A04D556C-87A6-6C4B-AF2E-2E45459D4374}" type="presParOf" srcId="{7B5FB2CE-CCCA-467A-99C4-E1C87602038F}" destId="{28B181AB-5CBF-4CCF-935B-B312D49474FB}" srcOrd="0" destOrd="0" presId="urn:microsoft.com/office/officeart/2018/2/layout/IconVerticalSolidList"/>
    <dgm:cxn modelId="{5781023E-BB8C-CA4A-A57C-58DF864836B4}" type="presParOf" srcId="{7B5FB2CE-CCCA-467A-99C4-E1C87602038F}" destId="{3D2C97E0-64F4-4D88-8E8A-CCA0C9EB344E}" srcOrd="1" destOrd="0" presId="urn:microsoft.com/office/officeart/2018/2/layout/IconVerticalSolidList"/>
    <dgm:cxn modelId="{4667ADE3-2A5D-3349-B729-FAB988A1A5C7}" type="presParOf" srcId="{7B5FB2CE-CCCA-467A-99C4-E1C87602038F}" destId="{4192AAD2-E71A-4CBB-A720-94858217CE74}" srcOrd="2" destOrd="0" presId="urn:microsoft.com/office/officeart/2018/2/layout/IconVerticalSolidList"/>
    <dgm:cxn modelId="{498A10A2-F07C-A14A-B329-32BB80B22E77}" type="presParOf" srcId="{7B5FB2CE-CCCA-467A-99C4-E1C87602038F}" destId="{779EC2AC-016A-418B-8CBE-EC2C80F7AFF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95C3CB-6668-4063-A270-5112074229E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E1499A9-D3B8-408D-ADA7-D76537A50041}">
      <dgm:prSet/>
      <dgm:spPr/>
      <dgm:t>
        <a:bodyPr/>
        <a:lstStyle/>
        <a:p>
          <a:pPr>
            <a:lnSpc>
              <a:spcPct val="100000"/>
            </a:lnSpc>
            <a:defRPr cap="all"/>
          </a:pPr>
          <a:r>
            <a:rPr lang="en-US" dirty="0"/>
            <a:t>Assigning subject categories, topics, or genres</a:t>
          </a:r>
        </a:p>
      </dgm:t>
    </dgm:pt>
    <dgm:pt modelId="{8A13C60F-2E8D-42FD-83EA-FA92815D5CA9}" type="parTrans" cxnId="{42E1BBB6-9AF2-4841-877E-3B3BF53429DD}">
      <dgm:prSet/>
      <dgm:spPr/>
      <dgm:t>
        <a:bodyPr/>
        <a:lstStyle/>
        <a:p>
          <a:endParaRPr lang="en-US"/>
        </a:p>
      </dgm:t>
    </dgm:pt>
    <dgm:pt modelId="{89B38623-453A-4F21-B564-982FE7B51C54}" type="sibTrans" cxnId="{42E1BBB6-9AF2-4841-877E-3B3BF53429DD}">
      <dgm:prSet/>
      <dgm:spPr/>
      <dgm:t>
        <a:bodyPr/>
        <a:lstStyle/>
        <a:p>
          <a:pPr>
            <a:lnSpc>
              <a:spcPct val="100000"/>
            </a:lnSpc>
          </a:pPr>
          <a:endParaRPr lang="en-US"/>
        </a:p>
      </dgm:t>
    </dgm:pt>
    <dgm:pt modelId="{FB827982-DCD5-40C4-AA10-475595995D05}">
      <dgm:prSet/>
      <dgm:spPr/>
      <dgm:t>
        <a:bodyPr/>
        <a:lstStyle/>
        <a:p>
          <a:pPr>
            <a:lnSpc>
              <a:spcPct val="100000"/>
            </a:lnSpc>
            <a:defRPr cap="all"/>
          </a:pPr>
          <a:r>
            <a:rPr lang="en-US" dirty="0"/>
            <a:t>SPAM detection</a:t>
          </a:r>
        </a:p>
      </dgm:t>
    </dgm:pt>
    <dgm:pt modelId="{AAACB27B-0E5D-4A81-85E8-55020EC953DC}" type="parTrans" cxnId="{274D92D5-41E7-4EB1-AFB7-AE17F8C46BF4}">
      <dgm:prSet/>
      <dgm:spPr/>
      <dgm:t>
        <a:bodyPr/>
        <a:lstStyle/>
        <a:p>
          <a:endParaRPr lang="en-US"/>
        </a:p>
      </dgm:t>
    </dgm:pt>
    <dgm:pt modelId="{88C7F891-498B-43B9-8BD8-768C2BCC781D}" type="sibTrans" cxnId="{274D92D5-41E7-4EB1-AFB7-AE17F8C46BF4}">
      <dgm:prSet/>
      <dgm:spPr/>
      <dgm:t>
        <a:bodyPr/>
        <a:lstStyle/>
        <a:p>
          <a:pPr>
            <a:lnSpc>
              <a:spcPct val="100000"/>
            </a:lnSpc>
          </a:pPr>
          <a:endParaRPr lang="en-US"/>
        </a:p>
      </dgm:t>
    </dgm:pt>
    <dgm:pt modelId="{CBCF6718-F93A-4AB6-A39C-770AFE971C68}">
      <dgm:prSet/>
      <dgm:spPr/>
      <dgm:t>
        <a:bodyPr/>
        <a:lstStyle/>
        <a:p>
          <a:pPr>
            <a:lnSpc>
              <a:spcPct val="100000"/>
            </a:lnSpc>
            <a:defRPr cap="all"/>
          </a:pPr>
          <a:r>
            <a:rPr lang="en-US"/>
            <a:t>Authorship identification</a:t>
          </a:r>
        </a:p>
      </dgm:t>
    </dgm:pt>
    <dgm:pt modelId="{352BAFF0-8856-4F46-81BA-AD265B6F21E3}" type="parTrans" cxnId="{A53D6B79-A147-41B2-A7B6-3550B7B1EFB9}">
      <dgm:prSet/>
      <dgm:spPr/>
      <dgm:t>
        <a:bodyPr/>
        <a:lstStyle/>
        <a:p>
          <a:endParaRPr lang="en-US"/>
        </a:p>
      </dgm:t>
    </dgm:pt>
    <dgm:pt modelId="{4D6F1E58-25FE-4CFD-9041-D10C7BFEFD26}" type="sibTrans" cxnId="{A53D6B79-A147-41B2-A7B6-3550B7B1EFB9}">
      <dgm:prSet/>
      <dgm:spPr/>
      <dgm:t>
        <a:bodyPr/>
        <a:lstStyle/>
        <a:p>
          <a:pPr>
            <a:lnSpc>
              <a:spcPct val="100000"/>
            </a:lnSpc>
          </a:pPr>
          <a:endParaRPr lang="en-US"/>
        </a:p>
      </dgm:t>
    </dgm:pt>
    <dgm:pt modelId="{FD6AE8AA-BBC0-4590-9576-665FD4EC24FC}">
      <dgm:prSet/>
      <dgm:spPr/>
      <dgm:t>
        <a:bodyPr/>
        <a:lstStyle/>
        <a:p>
          <a:pPr>
            <a:lnSpc>
              <a:spcPct val="100000"/>
            </a:lnSpc>
            <a:defRPr cap="all"/>
          </a:pPr>
          <a:r>
            <a:rPr lang="en-US"/>
            <a:t>Age/gender identification</a:t>
          </a:r>
        </a:p>
      </dgm:t>
    </dgm:pt>
    <dgm:pt modelId="{80BB4A2E-8B09-4011-B8C3-C28005F55EE7}" type="parTrans" cxnId="{1B117B1E-8115-4DFC-8ABF-827CEC5AF547}">
      <dgm:prSet/>
      <dgm:spPr/>
      <dgm:t>
        <a:bodyPr/>
        <a:lstStyle/>
        <a:p>
          <a:endParaRPr lang="en-US"/>
        </a:p>
      </dgm:t>
    </dgm:pt>
    <dgm:pt modelId="{04C990B0-27B3-4974-B169-3564D198EF04}" type="sibTrans" cxnId="{1B117B1E-8115-4DFC-8ABF-827CEC5AF547}">
      <dgm:prSet/>
      <dgm:spPr/>
      <dgm:t>
        <a:bodyPr/>
        <a:lstStyle/>
        <a:p>
          <a:pPr>
            <a:lnSpc>
              <a:spcPct val="100000"/>
            </a:lnSpc>
          </a:pPr>
          <a:endParaRPr lang="en-US"/>
        </a:p>
      </dgm:t>
    </dgm:pt>
    <dgm:pt modelId="{687E5D20-03A4-400B-8166-E7C35C7E4034}">
      <dgm:prSet/>
      <dgm:spPr/>
      <dgm:t>
        <a:bodyPr/>
        <a:lstStyle/>
        <a:p>
          <a:pPr>
            <a:lnSpc>
              <a:spcPct val="100000"/>
            </a:lnSpc>
            <a:defRPr cap="all"/>
          </a:pPr>
          <a:r>
            <a:rPr lang="en-US"/>
            <a:t>Language Identification</a:t>
          </a:r>
        </a:p>
      </dgm:t>
    </dgm:pt>
    <dgm:pt modelId="{32C30A10-9B12-40D8-B27D-91B3080E05EE}" type="parTrans" cxnId="{D7FF07E0-96F5-4989-B006-3411DADE7925}">
      <dgm:prSet/>
      <dgm:spPr/>
      <dgm:t>
        <a:bodyPr/>
        <a:lstStyle/>
        <a:p>
          <a:endParaRPr lang="en-US"/>
        </a:p>
      </dgm:t>
    </dgm:pt>
    <dgm:pt modelId="{88608FE8-6685-4C7F-867B-0547221B7F9E}" type="sibTrans" cxnId="{D7FF07E0-96F5-4989-B006-3411DADE7925}">
      <dgm:prSet/>
      <dgm:spPr/>
      <dgm:t>
        <a:bodyPr/>
        <a:lstStyle/>
        <a:p>
          <a:pPr>
            <a:lnSpc>
              <a:spcPct val="100000"/>
            </a:lnSpc>
          </a:pPr>
          <a:endParaRPr lang="en-US"/>
        </a:p>
      </dgm:t>
    </dgm:pt>
    <dgm:pt modelId="{0F08806D-C416-4DA5-B3F9-113DBD47EBB6}">
      <dgm:prSet/>
      <dgm:spPr/>
      <dgm:t>
        <a:bodyPr/>
        <a:lstStyle/>
        <a:p>
          <a:pPr>
            <a:lnSpc>
              <a:spcPct val="100000"/>
            </a:lnSpc>
            <a:defRPr cap="all"/>
          </a:pPr>
          <a:r>
            <a:rPr lang="en-US"/>
            <a:t>Sentiment analysis</a:t>
          </a:r>
        </a:p>
      </dgm:t>
    </dgm:pt>
    <dgm:pt modelId="{7B0FE9D9-1C7E-4C76-96B6-A930861F048C}" type="parTrans" cxnId="{A3184B87-6B0B-4D88-94B7-06B33FD2200E}">
      <dgm:prSet/>
      <dgm:spPr/>
      <dgm:t>
        <a:bodyPr/>
        <a:lstStyle/>
        <a:p>
          <a:endParaRPr lang="en-US"/>
        </a:p>
      </dgm:t>
    </dgm:pt>
    <dgm:pt modelId="{0D4F8B11-9031-4C1D-A7A0-949D85DB0F4B}" type="sibTrans" cxnId="{A3184B87-6B0B-4D88-94B7-06B33FD2200E}">
      <dgm:prSet/>
      <dgm:spPr/>
      <dgm:t>
        <a:bodyPr/>
        <a:lstStyle/>
        <a:p>
          <a:pPr>
            <a:lnSpc>
              <a:spcPct val="100000"/>
            </a:lnSpc>
          </a:pPr>
          <a:endParaRPr lang="en-US"/>
        </a:p>
      </dgm:t>
    </dgm:pt>
    <dgm:pt modelId="{13E87470-CDCE-4A9C-9EC4-3AFB1FD8BB37}">
      <dgm:prSet/>
      <dgm:spPr/>
      <dgm:t>
        <a:bodyPr/>
        <a:lstStyle/>
        <a:p>
          <a:pPr>
            <a:lnSpc>
              <a:spcPct val="100000"/>
            </a:lnSpc>
            <a:defRPr cap="all"/>
          </a:pPr>
          <a:r>
            <a:rPr lang="en-US"/>
            <a:t>Does this sound like Shakespeare? </a:t>
          </a:r>
        </a:p>
      </dgm:t>
    </dgm:pt>
    <dgm:pt modelId="{423C9724-E1E0-43C9-9F08-58382D55408C}" type="parTrans" cxnId="{57C913EC-8B0E-4967-BD46-D0D9B64CCBA0}">
      <dgm:prSet/>
      <dgm:spPr/>
      <dgm:t>
        <a:bodyPr/>
        <a:lstStyle/>
        <a:p>
          <a:endParaRPr lang="en-US"/>
        </a:p>
      </dgm:t>
    </dgm:pt>
    <dgm:pt modelId="{31930AE7-6B38-4773-8CDB-E54CF6DC2493}" type="sibTrans" cxnId="{57C913EC-8B0E-4967-BD46-D0D9B64CCBA0}">
      <dgm:prSet/>
      <dgm:spPr/>
      <dgm:t>
        <a:bodyPr/>
        <a:lstStyle/>
        <a:p>
          <a:endParaRPr lang="en-US"/>
        </a:p>
      </dgm:t>
    </dgm:pt>
    <dgm:pt modelId="{A432454D-F2B7-458D-AEFD-56253A6AAB35}" type="pres">
      <dgm:prSet presAssocID="{2A95C3CB-6668-4063-A270-5112074229EE}" presName="root" presStyleCnt="0">
        <dgm:presLayoutVars>
          <dgm:dir/>
          <dgm:resizeHandles val="exact"/>
        </dgm:presLayoutVars>
      </dgm:prSet>
      <dgm:spPr/>
    </dgm:pt>
    <dgm:pt modelId="{CD4370F8-D91D-45CD-9658-B452B7786B06}" type="pres">
      <dgm:prSet presAssocID="{7E1499A9-D3B8-408D-ADA7-D76537A50041}" presName="compNode" presStyleCnt="0"/>
      <dgm:spPr/>
    </dgm:pt>
    <dgm:pt modelId="{51F7609C-4205-4481-9C03-8564F2FA761A}" type="pres">
      <dgm:prSet presAssocID="{7E1499A9-D3B8-408D-ADA7-D76537A50041}" presName="iconBgRect" presStyleLbl="bgShp" presStyleIdx="0" presStyleCnt="7"/>
      <dgm:spPr/>
    </dgm:pt>
    <dgm:pt modelId="{2C343D0C-0499-4F39-AB39-BE8B767E9264}" type="pres">
      <dgm:prSet presAssocID="{7E1499A9-D3B8-408D-ADA7-D76537A5004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72122B8B-7453-4A73-9B59-B4FB827AFF80}" type="pres">
      <dgm:prSet presAssocID="{7E1499A9-D3B8-408D-ADA7-D76537A50041}" presName="spaceRect" presStyleCnt="0"/>
      <dgm:spPr/>
    </dgm:pt>
    <dgm:pt modelId="{53F3F64A-00C0-42B4-91CB-EEF15152DDCE}" type="pres">
      <dgm:prSet presAssocID="{7E1499A9-D3B8-408D-ADA7-D76537A50041}" presName="textRect" presStyleLbl="revTx" presStyleIdx="0" presStyleCnt="7">
        <dgm:presLayoutVars>
          <dgm:chMax val="1"/>
          <dgm:chPref val="1"/>
        </dgm:presLayoutVars>
      </dgm:prSet>
      <dgm:spPr/>
    </dgm:pt>
    <dgm:pt modelId="{F4FFF8AF-4358-4507-A3E6-2E349B0E412D}" type="pres">
      <dgm:prSet presAssocID="{89B38623-453A-4F21-B564-982FE7B51C54}" presName="sibTrans" presStyleCnt="0"/>
      <dgm:spPr/>
    </dgm:pt>
    <dgm:pt modelId="{08EA5983-AD23-4601-92F3-6E7DDEB8EBD2}" type="pres">
      <dgm:prSet presAssocID="{FB827982-DCD5-40C4-AA10-475595995D05}" presName="compNode" presStyleCnt="0"/>
      <dgm:spPr/>
    </dgm:pt>
    <dgm:pt modelId="{BEB9CB1A-F9A5-4789-A317-1B4AECA91286}" type="pres">
      <dgm:prSet presAssocID="{FB827982-DCD5-40C4-AA10-475595995D05}" presName="iconBgRect" presStyleLbl="bgShp" presStyleIdx="1" presStyleCnt="7"/>
      <dgm:spPr/>
    </dgm:pt>
    <dgm:pt modelId="{5CEED584-2171-4B1A-ADA4-D8D7870EBF16}" type="pres">
      <dgm:prSet presAssocID="{FB827982-DCD5-40C4-AA10-475595995D0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14BBE4E8-8D86-4169-8D70-02B54686E132}" type="pres">
      <dgm:prSet presAssocID="{FB827982-DCD5-40C4-AA10-475595995D05}" presName="spaceRect" presStyleCnt="0"/>
      <dgm:spPr/>
    </dgm:pt>
    <dgm:pt modelId="{375873E1-4DE2-45DC-9AA3-8D604A4A0757}" type="pres">
      <dgm:prSet presAssocID="{FB827982-DCD5-40C4-AA10-475595995D05}" presName="textRect" presStyleLbl="revTx" presStyleIdx="1" presStyleCnt="7">
        <dgm:presLayoutVars>
          <dgm:chMax val="1"/>
          <dgm:chPref val="1"/>
        </dgm:presLayoutVars>
      </dgm:prSet>
      <dgm:spPr/>
    </dgm:pt>
    <dgm:pt modelId="{7A7F80E8-81FC-4A75-B102-95F879F12C13}" type="pres">
      <dgm:prSet presAssocID="{88C7F891-498B-43B9-8BD8-768C2BCC781D}" presName="sibTrans" presStyleCnt="0"/>
      <dgm:spPr/>
    </dgm:pt>
    <dgm:pt modelId="{7895A3BE-1BF9-432C-B401-579D2D249334}" type="pres">
      <dgm:prSet presAssocID="{CBCF6718-F93A-4AB6-A39C-770AFE971C68}" presName="compNode" presStyleCnt="0"/>
      <dgm:spPr/>
    </dgm:pt>
    <dgm:pt modelId="{20060750-28B6-4E4B-AC0C-0B5AB2AF1070}" type="pres">
      <dgm:prSet presAssocID="{CBCF6718-F93A-4AB6-A39C-770AFE971C68}" presName="iconBgRect" presStyleLbl="bgShp" presStyleIdx="2" presStyleCnt="7"/>
      <dgm:spPr/>
    </dgm:pt>
    <dgm:pt modelId="{F4EEF5E7-6D64-4546-A748-E5325A9FE976}" type="pres">
      <dgm:prSet presAssocID="{CBCF6718-F93A-4AB6-A39C-770AFE971C6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7D8109A3-4BA5-4666-9F1D-AAD73C0EFA7F}" type="pres">
      <dgm:prSet presAssocID="{CBCF6718-F93A-4AB6-A39C-770AFE971C68}" presName="spaceRect" presStyleCnt="0"/>
      <dgm:spPr/>
    </dgm:pt>
    <dgm:pt modelId="{0B03FDDC-D7B8-46B5-8121-9043198CE270}" type="pres">
      <dgm:prSet presAssocID="{CBCF6718-F93A-4AB6-A39C-770AFE971C68}" presName="textRect" presStyleLbl="revTx" presStyleIdx="2" presStyleCnt="7">
        <dgm:presLayoutVars>
          <dgm:chMax val="1"/>
          <dgm:chPref val="1"/>
        </dgm:presLayoutVars>
      </dgm:prSet>
      <dgm:spPr/>
    </dgm:pt>
    <dgm:pt modelId="{023AF6A2-32BA-4A5D-A017-AD213F2AE3B1}" type="pres">
      <dgm:prSet presAssocID="{4D6F1E58-25FE-4CFD-9041-D10C7BFEFD26}" presName="sibTrans" presStyleCnt="0"/>
      <dgm:spPr/>
    </dgm:pt>
    <dgm:pt modelId="{DF647F2A-3768-4B18-844B-3FC21CFDDFEC}" type="pres">
      <dgm:prSet presAssocID="{FD6AE8AA-BBC0-4590-9576-665FD4EC24FC}" presName="compNode" presStyleCnt="0"/>
      <dgm:spPr/>
    </dgm:pt>
    <dgm:pt modelId="{68A0052E-ECA4-4BEA-858B-917F0A9C24CB}" type="pres">
      <dgm:prSet presAssocID="{FD6AE8AA-BBC0-4590-9576-665FD4EC24FC}" presName="iconBgRect" presStyleLbl="bgShp" presStyleIdx="3" presStyleCnt="7"/>
      <dgm:spPr/>
    </dgm:pt>
    <dgm:pt modelId="{10E1A492-1EC9-4FC7-9CF0-4594CAE805A7}" type="pres">
      <dgm:prSet presAssocID="{FD6AE8AA-BBC0-4590-9576-665FD4EC24F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mono"/>
        </a:ext>
      </dgm:extLst>
    </dgm:pt>
    <dgm:pt modelId="{C4B2E4C1-668C-4329-8B12-C5D6238A78C1}" type="pres">
      <dgm:prSet presAssocID="{FD6AE8AA-BBC0-4590-9576-665FD4EC24FC}" presName="spaceRect" presStyleCnt="0"/>
      <dgm:spPr/>
    </dgm:pt>
    <dgm:pt modelId="{20ADA14C-2E13-44EB-95DD-BDAF6A8CBF91}" type="pres">
      <dgm:prSet presAssocID="{FD6AE8AA-BBC0-4590-9576-665FD4EC24FC}" presName="textRect" presStyleLbl="revTx" presStyleIdx="3" presStyleCnt="7">
        <dgm:presLayoutVars>
          <dgm:chMax val="1"/>
          <dgm:chPref val="1"/>
        </dgm:presLayoutVars>
      </dgm:prSet>
      <dgm:spPr/>
    </dgm:pt>
    <dgm:pt modelId="{16775EF2-AE63-4B93-9375-36450CA6A94D}" type="pres">
      <dgm:prSet presAssocID="{04C990B0-27B3-4974-B169-3564D198EF04}" presName="sibTrans" presStyleCnt="0"/>
      <dgm:spPr/>
    </dgm:pt>
    <dgm:pt modelId="{7CE7BEEB-EF1D-4C4E-8CD9-C289509639AA}" type="pres">
      <dgm:prSet presAssocID="{687E5D20-03A4-400B-8166-E7C35C7E4034}" presName="compNode" presStyleCnt="0"/>
      <dgm:spPr/>
    </dgm:pt>
    <dgm:pt modelId="{99F196AE-0A57-4BBB-B3DB-34D452372533}" type="pres">
      <dgm:prSet presAssocID="{687E5D20-03A4-400B-8166-E7C35C7E4034}" presName="iconBgRect" presStyleLbl="bgShp" presStyleIdx="4" presStyleCnt="7"/>
      <dgm:spPr/>
    </dgm:pt>
    <dgm:pt modelId="{DE5B6746-2230-425B-99BC-40443F47C256}" type="pres">
      <dgm:prSet presAssocID="{687E5D20-03A4-400B-8166-E7C35C7E403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6F097238-85ED-4928-9644-ADC3A2B45D20}" type="pres">
      <dgm:prSet presAssocID="{687E5D20-03A4-400B-8166-E7C35C7E4034}" presName="spaceRect" presStyleCnt="0"/>
      <dgm:spPr/>
    </dgm:pt>
    <dgm:pt modelId="{EB3EE88E-ED57-49EC-850A-C747E383DCB7}" type="pres">
      <dgm:prSet presAssocID="{687E5D20-03A4-400B-8166-E7C35C7E4034}" presName="textRect" presStyleLbl="revTx" presStyleIdx="4" presStyleCnt="7">
        <dgm:presLayoutVars>
          <dgm:chMax val="1"/>
          <dgm:chPref val="1"/>
        </dgm:presLayoutVars>
      </dgm:prSet>
      <dgm:spPr/>
    </dgm:pt>
    <dgm:pt modelId="{CB750F52-F77B-4087-9554-6E830EF2083F}" type="pres">
      <dgm:prSet presAssocID="{88608FE8-6685-4C7F-867B-0547221B7F9E}" presName="sibTrans" presStyleCnt="0"/>
      <dgm:spPr/>
    </dgm:pt>
    <dgm:pt modelId="{F9A46343-8A29-4E00-BFD1-6E5D3E9F0CB0}" type="pres">
      <dgm:prSet presAssocID="{0F08806D-C416-4DA5-B3F9-113DBD47EBB6}" presName="compNode" presStyleCnt="0"/>
      <dgm:spPr/>
    </dgm:pt>
    <dgm:pt modelId="{CEA99190-42D6-40FB-84ED-8AE2B929C0E7}" type="pres">
      <dgm:prSet presAssocID="{0F08806D-C416-4DA5-B3F9-113DBD47EBB6}" presName="iconBgRect" presStyleLbl="bgShp" presStyleIdx="5" presStyleCnt="7"/>
      <dgm:spPr/>
    </dgm:pt>
    <dgm:pt modelId="{06545292-3F26-448D-AF10-39B40A214181}" type="pres">
      <dgm:prSet presAssocID="{0F08806D-C416-4DA5-B3F9-113DBD47EB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iling Face with No Fill"/>
        </a:ext>
      </dgm:extLst>
    </dgm:pt>
    <dgm:pt modelId="{0E6166AA-5CE2-4EEE-8A58-97EF118F2A46}" type="pres">
      <dgm:prSet presAssocID="{0F08806D-C416-4DA5-B3F9-113DBD47EBB6}" presName="spaceRect" presStyleCnt="0"/>
      <dgm:spPr/>
    </dgm:pt>
    <dgm:pt modelId="{633980E8-85C5-4BCE-A9B3-361BCFAE437E}" type="pres">
      <dgm:prSet presAssocID="{0F08806D-C416-4DA5-B3F9-113DBD47EBB6}" presName="textRect" presStyleLbl="revTx" presStyleIdx="5" presStyleCnt="7">
        <dgm:presLayoutVars>
          <dgm:chMax val="1"/>
          <dgm:chPref val="1"/>
        </dgm:presLayoutVars>
      </dgm:prSet>
      <dgm:spPr/>
    </dgm:pt>
    <dgm:pt modelId="{573ED8E9-BE5F-4890-BE81-E30D0CCB7737}" type="pres">
      <dgm:prSet presAssocID="{0D4F8B11-9031-4C1D-A7A0-949D85DB0F4B}" presName="sibTrans" presStyleCnt="0"/>
      <dgm:spPr/>
    </dgm:pt>
    <dgm:pt modelId="{B270C5DD-BFA0-4F72-99D5-D737336ADC55}" type="pres">
      <dgm:prSet presAssocID="{13E87470-CDCE-4A9C-9EC4-3AFB1FD8BB37}" presName="compNode" presStyleCnt="0"/>
      <dgm:spPr/>
    </dgm:pt>
    <dgm:pt modelId="{23029DF6-ABE9-4F09-BCC1-CD2E41965F79}" type="pres">
      <dgm:prSet presAssocID="{13E87470-CDCE-4A9C-9EC4-3AFB1FD8BB37}" presName="iconBgRect" presStyleLbl="bgShp" presStyleIdx="6" presStyleCnt="7"/>
      <dgm:spPr/>
    </dgm:pt>
    <dgm:pt modelId="{8E94F34C-593A-4EE9-9394-FC2E2D5FCF0D}" type="pres">
      <dgm:prSet presAssocID="{13E87470-CDCE-4A9C-9EC4-3AFB1FD8BB3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Joker Hat"/>
        </a:ext>
      </dgm:extLst>
    </dgm:pt>
    <dgm:pt modelId="{9B67F8FE-F5A9-457E-8786-FE346FCD43C7}" type="pres">
      <dgm:prSet presAssocID="{13E87470-CDCE-4A9C-9EC4-3AFB1FD8BB37}" presName="spaceRect" presStyleCnt="0"/>
      <dgm:spPr/>
    </dgm:pt>
    <dgm:pt modelId="{763E2646-41B5-46C2-92CB-71DB41A0E353}" type="pres">
      <dgm:prSet presAssocID="{13E87470-CDCE-4A9C-9EC4-3AFB1FD8BB37}" presName="textRect" presStyleLbl="revTx" presStyleIdx="6" presStyleCnt="7">
        <dgm:presLayoutVars>
          <dgm:chMax val="1"/>
          <dgm:chPref val="1"/>
        </dgm:presLayoutVars>
      </dgm:prSet>
      <dgm:spPr/>
    </dgm:pt>
  </dgm:ptLst>
  <dgm:cxnLst>
    <dgm:cxn modelId="{1B117B1E-8115-4DFC-8ABF-827CEC5AF547}" srcId="{2A95C3CB-6668-4063-A270-5112074229EE}" destId="{FD6AE8AA-BBC0-4590-9576-665FD4EC24FC}" srcOrd="3" destOrd="0" parTransId="{80BB4A2E-8B09-4011-B8C3-C28005F55EE7}" sibTransId="{04C990B0-27B3-4974-B169-3564D198EF04}"/>
    <dgm:cxn modelId="{BFB27F2E-FD83-124E-9FDB-3745EC3879AF}" type="presOf" srcId="{687E5D20-03A4-400B-8166-E7C35C7E4034}" destId="{EB3EE88E-ED57-49EC-850A-C747E383DCB7}" srcOrd="0" destOrd="0" presId="urn:microsoft.com/office/officeart/2018/5/layout/IconCircleLabelList"/>
    <dgm:cxn modelId="{35DEF86E-37A3-9E4A-B114-D971BDD063AC}" type="presOf" srcId="{13E87470-CDCE-4A9C-9EC4-3AFB1FD8BB37}" destId="{763E2646-41B5-46C2-92CB-71DB41A0E353}" srcOrd="0" destOrd="0" presId="urn:microsoft.com/office/officeart/2018/5/layout/IconCircleLabelList"/>
    <dgm:cxn modelId="{A53D6B79-A147-41B2-A7B6-3550B7B1EFB9}" srcId="{2A95C3CB-6668-4063-A270-5112074229EE}" destId="{CBCF6718-F93A-4AB6-A39C-770AFE971C68}" srcOrd="2" destOrd="0" parTransId="{352BAFF0-8856-4F46-81BA-AD265B6F21E3}" sibTransId="{4D6F1E58-25FE-4CFD-9041-D10C7BFEFD26}"/>
    <dgm:cxn modelId="{CFC53886-3DD7-414B-B394-A1F95E34F655}" type="presOf" srcId="{CBCF6718-F93A-4AB6-A39C-770AFE971C68}" destId="{0B03FDDC-D7B8-46B5-8121-9043198CE270}" srcOrd="0" destOrd="0" presId="urn:microsoft.com/office/officeart/2018/5/layout/IconCircleLabelList"/>
    <dgm:cxn modelId="{A3184B87-6B0B-4D88-94B7-06B33FD2200E}" srcId="{2A95C3CB-6668-4063-A270-5112074229EE}" destId="{0F08806D-C416-4DA5-B3F9-113DBD47EBB6}" srcOrd="5" destOrd="0" parTransId="{7B0FE9D9-1C7E-4C76-96B6-A930861F048C}" sibTransId="{0D4F8B11-9031-4C1D-A7A0-949D85DB0F4B}"/>
    <dgm:cxn modelId="{A00AE888-88CB-0E45-BD54-2F1B3AC9E16C}" type="presOf" srcId="{FD6AE8AA-BBC0-4590-9576-665FD4EC24FC}" destId="{20ADA14C-2E13-44EB-95DD-BDAF6A8CBF91}" srcOrd="0" destOrd="0" presId="urn:microsoft.com/office/officeart/2018/5/layout/IconCircleLabelList"/>
    <dgm:cxn modelId="{AEE1C89E-8E06-9C41-9023-64700D27515B}" type="presOf" srcId="{FB827982-DCD5-40C4-AA10-475595995D05}" destId="{375873E1-4DE2-45DC-9AA3-8D604A4A0757}" srcOrd="0" destOrd="0" presId="urn:microsoft.com/office/officeart/2018/5/layout/IconCircleLabelList"/>
    <dgm:cxn modelId="{F4E199A7-91BE-DF4D-8CF6-37D2633160C0}" type="presOf" srcId="{7E1499A9-D3B8-408D-ADA7-D76537A50041}" destId="{53F3F64A-00C0-42B4-91CB-EEF15152DDCE}" srcOrd="0" destOrd="0" presId="urn:microsoft.com/office/officeart/2018/5/layout/IconCircleLabelList"/>
    <dgm:cxn modelId="{0CB470AA-B9ED-3D4C-9BD0-DC80AD9F5D30}" type="presOf" srcId="{0F08806D-C416-4DA5-B3F9-113DBD47EBB6}" destId="{633980E8-85C5-4BCE-A9B3-361BCFAE437E}" srcOrd="0" destOrd="0" presId="urn:microsoft.com/office/officeart/2018/5/layout/IconCircleLabelList"/>
    <dgm:cxn modelId="{D525BEAD-E614-2F4E-BE3B-F165D862CB56}" type="presOf" srcId="{2A95C3CB-6668-4063-A270-5112074229EE}" destId="{A432454D-F2B7-458D-AEFD-56253A6AAB35}" srcOrd="0" destOrd="0" presId="urn:microsoft.com/office/officeart/2018/5/layout/IconCircleLabelList"/>
    <dgm:cxn modelId="{42E1BBB6-9AF2-4841-877E-3B3BF53429DD}" srcId="{2A95C3CB-6668-4063-A270-5112074229EE}" destId="{7E1499A9-D3B8-408D-ADA7-D76537A50041}" srcOrd="0" destOrd="0" parTransId="{8A13C60F-2E8D-42FD-83EA-FA92815D5CA9}" sibTransId="{89B38623-453A-4F21-B564-982FE7B51C54}"/>
    <dgm:cxn modelId="{274D92D5-41E7-4EB1-AFB7-AE17F8C46BF4}" srcId="{2A95C3CB-6668-4063-A270-5112074229EE}" destId="{FB827982-DCD5-40C4-AA10-475595995D05}" srcOrd="1" destOrd="0" parTransId="{AAACB27B-0E5D-4A81-85E8-55020EC953DC}" sibTransId="{88C7F891-498B-43B9-8BD8-768C2BCC781D}"/>
    <dgm:cxn modelId="{D7FF07E0-96F5-4989-B006-3411DADE7925}" srcId="{2A95C3CB-6668-4063-A270-5112074229EE}" destId="{687E5D20-03A4-400B-8166-E7C35C7E4034}" srcOrd="4" destOrd="0" parTransId="{32C30A10-9B12-40D8-B27D-91B3080E05EE}" sibTransId="{88608FE8-6685-4C7F-867B-0547221B7F9E}"/>
    <dgm:cxn modelId="{57C913EC-8B0E-4967-BD46-D0D9B64CCBA0}" srcId="{2A95C3CB-6668-4063-A270-5112074229EE}" destId="{13E87470-CDCE-4A9C-9EC4-3AFB1FD8BB37}" srcOrd="6" destOrd="0" parTransId="{423C9724-E1E0-43C9-9F08-58382D55408C}" sibTransId="{31930AE7-6B38-4773-8CDB-E54CF6DC2493}"/>
    <dgm:cxn modelId="{71418407-771C-0C46-9E14-7DBF6E772E72}" type="presParOf" srcId="{A432454D-F2B7-458D-AEFD-56253A6AAB35}" destId="{CD4370F8-D91D-45CD-9658-B452B7786B06}" srcOrd="0" destOrd="0" presId="urn:microsoft.com/office/officeart/2018/5/layout/IconCircleLabelList"/>
    <dgm:cxn modelId="{55B138EC-8517-0C42-B66D-01859503AC65}" type="presParOf" srcId="{CD4370F8-D91D-45CD-9658-B452B7786B06}" destId="{51F7609C-4205-4481-9C03-8564F2FA761A}" srcOrd="0" destOrd="0" presId="urn:microsoft.com/office/officeart/2018/5/layout/IconCircleLabelList"/>
    <dgm:cxn modelId="{07916531-A37A-AF43-9FD8-F5EDE0CBA8AE}" type="presParOf" srcId="{CD4370F8-D91D-45CD-9658-B452B7786B06}" destId="{2C343D0C-0499-4F39-AB39-BE8B767E9264}" srcOrd="1" destOrd="0" presId="urn:microsoft.com/office/officeart/2018/5/layout/IconCircleLabelList"/>
    <dgm:cxn modelId="{6A5933EC-97FC-5049-8600-4DDB84E8D542}" type="presParOf" srcId="{CD4370F8-D91D-45CD-9658-B452B7786B06}" destId="{72122B8B-7453-4A73-9B59-B4FB827AFF80}" srcOrd="2" destOrd="0" presId="urn:microsoft.com/office/officeart/2018/5/layout/IconCircleLabelList"/>
    <dgm:cxn modelId="{D1A32233-32AE-FA43-8911-858BE9B03961}" type="presParOf" srcId="{CD4370F8-D91D-45CD-9658-B452B7786B06}" destId="{53F3F64A-00C0-42B4-91CB-EEF15152DDCE}" srcOrd="3" destOrd="0" presId="urn:microsoft.com/office/officeart/2018/5/layout/IconCircleLabelList"/>
    <dgm:cxn modelId="{A3328C36-9539-A740-8ECB-C4E0137D9471}" type="presParOf" srcId="{A432454D-F2B7-458D-AEFD-56253A6AAB35}" destId="{F4FFF8AF-4358-4507-A3E6-2E349B0E412D}" srcOrd="1" destOrd="0" presId="urn:microsoft.com/office/officeart/2018/5/layout/IconCircleLabelList"/>
    <dgm:cxn modelId="{82CE0184-65E1-424D-BDD3-315DB3C4721F}" type="presParOf" srcId="{A432454D-F2B7-458D-AEFD-56253A6AAB35}" destId="{08EA5983-AD23-4601-92F3-6E7DDEB8EBD2}" srcOrd="2" destOrd="0" presId="urn:microsoft.com/office/officeart/2018/5/layout/IconCircleLabelList"/>
    <dgm:cxn modelId="{666772E9-8536-EF48-8CDF-4B525A3BC4D8}" type="presParOf" srcId="{08EA5983-AD23-4601-92F3-6E7DDEB8EBD2}" destId="{BEB9CB1A-F9A5-4789-A317-1B4AECA91286}" srcOrd="0" destOrd="0" presId="urn:microsoft.com/office/officeart/2018/5/layout/IconCircleLabelList"/>
    <dgm:cxn modelId="{BBC79CFF-653A-F549-B296-99E1B66197FA}" type="presParOf" srcId="{08EA5983-AD23-4601-92F3-6E7DDEB8EBD2}" destId="{5CEED584-2171-4B1A-ADA4-D8D7870EBF16}" srcOrd="1" destOrd="0" presId="urn:microsoft.com/office/officeart/2018/5/layout/IconCircleLabelList"/>
    <dgm:cxn modelId="{1D66870E-E5DC-9B45-825B-81368FBD7B8A}" type="presParOf" srcId="{08EA5983-AD23-4601-92F3-6E7DDEB8EBD2}" destId="{14BBE4E8-8D86-4169-8D70-02B54686E132}" srcOrd="2" destOrd="0" presId="urn:microsoft.com/office/officeart/2018/5/layout/IconCircleLabelList"/>
    <dgm:cxn modelId="{77311E7C-D6F5-0249-82C1-FE6F2BE44817}" type="presParOf" srcId="{08EA5983-AD23-4601-92F3-6E7DDEB8EBD2}" destId="{375873E1-4DE2-45DC-9AA3-8D604A4A0757}" srcOrd="3" destOrd="0" presId="urn:microsoft.com/office/officeart/2018/5/layout/IconCircleLabelList"/>
    <dgm:cxn modelId="{8F3A1409-B70F-9640-9D84-E27F1BDC2090}" type="presParOf" srcId="{A432454D-F2B7-458D-AEFD-56253A6AAB35}" destId="{7A7F80E8-81FC-4A75-B102-95F879F12C13}" srcOrd="3" destOrd="0" presId="urn:microsoft.com/office/officeart/2018/5/layout/IconCircleLabelList"/>
    <dgm:cxn modelId="{438EE803-6BE0-9A46-8169-2763C4FAC111}" type="presParOf" srcId="{A432454D-F2B7-458D-AEFD-56253A6AAB35}" destId="{7895A3BE-1BF9-432C-B401-579D2D249334}" srcOrd="4" destOrd="0" presId="urn:microsoft.com/office/officeart/2018/5/layout/IconCircleLabelList"/>
    <dgm:cxn modelId="{B8271FCD-7F44-3342-8CE1-AF7A29EE329C}" type="presParOf" srcId="{7895A3BE-1BF9-432C-B401-579D2D249334}" destId="{20060750-28B6-4E4B-AC0C-0B5AB2AF1070}" srcOrd="0" destOrd="0" presId="urn:microsoft.com/office/officeart/2018/5/layout/IconCircleLabelList"/>
    <dgm:cxn modelId="{BF4EB5F7-6F56-1D4D-AAED-E477CD57B38A}" type="presParOf" srcId="{7895A3BE-1BF9-432C-B401-579D2D249334}" destId="{F4EEF5E7-6D64-4546-A748-E5325A9FE976}" srcOrd="1" destOrd="0" presId="urn:microsoft.com/office/officeart/2018/5/layout/IconCircleLabelList"/>
    <dgm:cxn modelId="{E636A17E-CA3D-C643-99D0-B1D3626915A7}" type="presParOf" srcId="{7895A3BE-1BF9-432C-B401-579D2D249334}" destId="{7D8109A3-4BA5-4666-9F1D-AAD73C0EFA7F}" srcOrd="2" destOrd="0" presId="urn:microsoft.com/office/officeart/2018/5/layout/IconCircleLabelList"/>
    <dgm:cxn modelId="{F87FD10F-838B-6847-A787-05208F36DBE0}" type="presParOf" srcId="{7895A3BE-1BF9-432C-B401-579D2D249334}" destId="{0B03FDDC-D7B8-46B5-8121-9043198CE270}" srcOrd="3" destOrd="0" presId="urn:microsoft.com/office/officeart/2018/5/layout/IconCircleLabelList"/>
    <dgm:cxn modelId="{46F89A1C-B6F3-B34D-8F50-23B075D8347A}" type="presParOf" srcId="{A432454D-F2B7-458D-AEFD-56253A6AAB35}" destId="{023AF6A2-32BA-4A5D-A017-AD213F2AE3B1}" srcOrd="5" destOrd="0" presId="urn:microsoft.com/office/officeart/2018/5/layout/IconCircleLabelList"/>
    <dgm:cxn modelId="{75968836-5C9C-1B44-9C47-55013C0AE0CB}" type="presParOf" srcId="{A432454D-F2B7-458D-AEFD-56253A6AAB35}" destId="{DF647F2A-3768-4B18-844B-3FC21CFDDFEC}" srcOrd="6" destOrd="0" presId="urn:microsoft.com/office/officeart/2018/5/layout/IconCircleLabelList"/>
    <dgm:cxn modelId="{D4BFE8B1-16C9-DA4E-8681-30AB6011F42C}" type="presParOf" srcId="{DF647F2A-3768-4B18-844B-3FC21CFDDFEC}" destId="{68A0052E-ECA4-4BEA-858B-917F0A9C24CB}" srcOrd="0" destOrd="0" presId="urn:microsoft.com/office/officeart/2018/5/layout/IconCircleLabelList"/>
    <dgm:cxn modelId="{72B82815-5643-0845-89E1-37D4AEA0BC94}" type="presParOf" srcId="{DF647F2A-3768-4B18-844B-3FC21CFDDFEC}" destId="{10E1A492-1EC9-4FC7-9CF0-4594CAE805A7}" srcOrd="1" destOrd="0" presId="urn:microsoft.com/office/officeart/2018/5/layout/IconCircleLabelList"/>
    <dgm:cxn modelId="{4C5E0DA1-A677-2C47-8A17-31AD0E48B397}" type="presParOf" srcId="{DF647F2A-3768-4B18-844B-3FC21CFDDFEC}" destId="{C4B2E4C1-668C-4329-8B12-C5D6238A78C1}" srcOrd="2" destOrd="0" presId="urn:microsoft.com/office/officeart/2018/5/layout/IconCircleLabelList"/>
    <dgm:cxn modelId="{651934C8-9DAD-3B49-8336-3154C68F3AD7}" type="presParOf" srcId="{DF647F2A-3768-4B18-844B-3FC21CFDDFEC}" destId="{20ADA14C-2E13-44EB-95DD-BDAF6A8CBF91}" srcOrd="3" destOrd="0" presId="urn:microsoft.com/office/officeart/2018/5/layout/IconCircleLabelList"/>
    <dgm:cxn modelId="{DD8F4108-F6CE-9C40-979A-39337364509E}" type="presParOf" srcId="{A432454D-F2B7-458D-AEFD-56253A6AAB35}" destId="{16775EF2-AE63-4B93-9375-36450CA6A94D}" srcOrd="7" destOrd="0" presId="urn:microsoft.com/office/officeart/2018/5/layout/IconCircleLabelList"/>
    <dgm:cxn modelId="{C3CF8DF3-261A-134D-AA4B-7A45190CDCBF}" type="presParOf" srcId="{A432454D-F2B7-458D-AEFD-56253A6AAB35}" destId="{7CE7BEEB-EF1D-4C4E-8CD9-C289509639AA}" srcOrd="8" destOrd="0" presId="urn:microsoft.com/office/officeart/2018/5/layout/IconCircleLabelList"/>
    <dgm:cxn modelId="{8DBBCDEF-8B61-6E46-9415-1343AC2A046B}" type="presParOf" srcId="{7CE7BEEB-EF1D-4C4E-8CD9-C289509639AA}" destId="{99F196AE-0A57-4BBB-B3DB-34D452372533}" srcOrd="0" destOrd="0" presId="urn:microsoft.com/office/officeart/2018/5/layout/IconCircleLabelList"/>
    <dgm:cxn modelId="{7F245D11-CE1E-2D4F-9CF0-F51A3DA19829}" type="presParOf" srcId="{7CE7BEEB-EF1D-4C4E-8CD9-C289509639AA}" destId="{DE5B6746-2230-425B-99BC-40443F47C256}" srcOrd="1" destOrd="0" presId="urn:microsoft.com/office/officeart/2018/5/layout/IconCircleLabelList"/>
    <dgm:cxn modelId="{12F3E4B3-C356-F643-A7E1-FFE556B13464}" type="presParOf" srcId="{7CE7BEEB-EF1D-4C4E-8CD9-C289509639AA}" destId="{6F097238-85ED-4928-9644-ADC3A2B45D20}" srcOrd="2" destOrd="0" presId="urn:microsoft.com/office/officeart/2018/5/layout/IconCircleLabelList"/>
    <dgm:cxn modelId="{5287B468-6F6E-7345-B993-DB2FC4837AF7}" type="presParOf" srcId="{7CE7BEEB-EF1D-4C4E-8CD9-C289509639AA}" destId="{EB3EE88E-ED57-49EC-850A-C747E383DCB7}" srcOrd="3" destOrd="0" presId="urn:microsoft.com/office/officeart/2018/5/layout/IconCircleLabelList"/>
    <dgm:cxn modelId="{035C97D4-6E49-244D-B7FB-D14F0A745607}" type="presParOf" srcId="{A432454D-F2B7-458D-AEFD-56253A6AAB35}" destId="{CB750F52-F77B-4087-9554-6E830EF2083F}" srcOrd="9" destOrd="0" presId="urn:microsoft.com/office/officeart/2018/5/layout/IconCircleLabelList"/>
    <dgm:cxn modelId="{9F7162D0-945D-7A46-8298-FE0D4E20CEC3}" type="presParOf" srcId="{A432454D-F2B7-458D-AEFD-56253A6AAB35}" destId="{F9A46343-8A29-4E00-BFD1-6E5D3E9F0CB0}" srcOrd="10" destOrd="0" presId="urn:microsoft.com/office/officeart/2018/5/layout/IconCircleLabelList"/>
    <dgm:cxn modelId="{9E2026E9-9934-874B-81FC-7DA2871A360B}" type="presParOf" srcId="{F9A46343-8A29-4E00-BFD1-6E5D3E9F0CB0}" destId="{CEA99190-42D6-40FB-84ED-8AE2B929C0E7}" srcOrd="0" destOrd="0" presId="urn:microsoft.com/office/officeart/2018/5/layout/IconCircleLabelList"/>
    <dgm:cxn modelId="{9F3F6EF6-C72D-CD49-B74D-A8EBA1AADBB8}" type="presParOf" srcId="{F9A46343-8A29-4E00-BFD1-6E5D3E9F0CB0}" destId="{06545292-3F26-448D-AF10-39B40A214181}" srcOrd="1" destOrd="0" presId="urn:microsoft.com/office/officeart/2018/5/layout/IconCircleLabelList"/>
    <dgm:cxn modelId="{9B61D5A6-2CB3-6E44-84AC-88C81C15CA6D}" type="presParOf" srcId="{F9A46343-8A29-4E00-BFD1-6E5D3E9F0CB0}" destId="{0E6166AA-5CE2-4EEE-8A58-97EF118F2A46}" srcOrd="2" destOrd="0" presId="urn:microsoft.com/office/officeart/2018/5/layout/IconCircleLabelList"/>
    <dgm:cxn modelId="{08F6BC01-D8E0-5F45-8FD6-769F60DA9A00}" type="presParOf" srcId="{F9A46343-8A29-4E00-BFD1-6E5D3E9F0CB0}" destId="{633980E8-85C5-4BCE-A9B3-361BCFAE437E}" srcOrd="3" destOrd="0" presId="urn:microsoft.com/office/officeart/2018/5/layout/IconCircleLabelList"/>
    <dgm:cxn modelId="{7F64535E-0B69-604F-8AF3-82FDE5F2CB07}" type="presParOf" srcId="{A432454D-F2B7-458D-AEFD-56253A6AAB35}" destId="{573ED8E9-BE5F-4890-BE81-E30D0CCB7737}" srcOrd="11" destOrd="0" presId="urn:microsoft.com/office/officeart/2018/5/layout/IconCircleLabelList"/>
    <dgm:cxn modelId="{4ED6449D-CA52-0D49-8D32-CF1C06A06E9E}" type="presParOf" srcId="{A432454D-F2B7-458D-AEFD-56253A6AAB35}" destId="{B270C5DD-BFA0-4F72-99D5-D737336ADC55}" srcOrd="12" destOrd="0" presId="urn:microsoft.com/office/officeart/2018/5/layout/IconCircleLabelList"/>
    <dgm:cxn modelId="{8FEC42E2-1927-9E47-B483-2A3E329A7DA3}" type="presParOf" srcId="{B270C5DD-BFA0-4F72-99D5-D737336ADC55}" destId="{23029DF6-ABE9-4F09-BCC1-CD2E41965F79}" srcOrd="0" destOrd="0" presId="urn:microsoft.com/office/officeart/2018/5/layout/IconCircleLabelList"/>
    <dgm:cxn modelId="{FD334921-3447-AC41-908A-7CB0185E0935}" type="presParOf" srcId="{B270C5DD-BFA0-4F72-99D5-D737336ADC55}" destId="{8E94F34C-593A-4EE9-9394-FC2E2D5FCF0D}" srcOrd="1" destOrd="0" presId="urn:microsoft.com/office/officeart/2018/5/layout/IconCircleLabelList"/>
    <dgm:cxn modelId="{4B5083C1-FDDA-7B49-A08A-B8A6511A2FB9}" type="presParOf" srcId="{B270C5DD-BFA0-4F72-99D5-D737336ADC55}" destId="{9B67F8FE-F5A9-457E-8786-FE346FCD43C7}" srcOrd="2" destOrd="0" presId="urn:microsoft.com/office/officeart/2018/5/layout/IconCircleLabelList"/>
    <dgm:cxn modelId="{9EFAF37B-441C-FF4B-94CB-51578FA4A0E9}" type="presParOf" srcId="{B270C5DD-BFA0-4F72-99D5-D737336ADC55}" destId="{763E2646-41B5-46C2-92CB-71DB41A0E35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5F43B-C544-432B-BEFB-A4251640B69E}">
      <dsp:nvSpPr>
        <dsp:cNvPr id="0" name=""/>
        <dsp:cNvSpPr/>
      </dsp:nvSpPr>
      <dsp:spPr>
        <a:xfrm>
          <a:off x="538800" y="6282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A69E17-DEDA-4B06-9B65-1A97A95B7299}">
      <dsp:nvSpPr>
        <dsp:cNvPr id="0" name=""/>
        <dsp:cNvSpPr/>
      </dsp:nvSpPr>
      <dsp:spPr>
        <a:xfrm>
          <a:off x="772800" y="862200"/>
          <a:ext cx="630000" cy="63000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252DD3-3A12-4786-9CC4-A63B01FB2AB9}">
      <dsp:nvSpPr>
        <dsp:cNvPr id="0" name=""/>
        <dsp:cNvSpPr/>
      </dsp:nvSpPr>
      <dsp:spPr>
        <a:xfrm>
          <a:off x="187800" y="20682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i="0" kern="1200"/>
            <a:t>Text Adventure Games</a:t>
          </a:r>
          <a:endParaRPr lang="en-US" sz="1600" kern="1200"/>
        </a:p>
      </dsp:txBody>
      <dsp:txXfrm>
        <a:off x="187800" y="2068200"/>
        <a:ext cx="1800000" cy="720000"/>
      </dsp:txXfrm>
    </dsp:sp>
    <dsp:sp modelId="{1829B68B-0BC9-421E-B88D-712F84694269}">
      <dsp:nvSpPr>
        <dsp:cNvPr id="0" name=""/>
        <dsp:cNvSpPr/>
      </dsp:nvSpPr>
      <dsp:spPr>
        <a:xfrm>
          <a:off x="2653800" y="6282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582545-B315-4A49-8A40-77630AD0FCAD}">
      <dsp:nvSpPr>
        <dsp:cNvPr id="0" name=""/>
        <dsp:cNvSpPr/>
      </dsp:nvSpPr>
      <dsp:spPr>
        <a:xfrm>
          <a:off x="2887800" y="862200"/>
          <a:ext cx="630000" cy="63000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367849-112B-43A5-82CF-27AEE54527AB}">
      <dsp:nvSpPr>
        <dsp:cNvPr id="0" name=""/>
        <dsp:cNvSpPr/>
      </dsp:nvSpPr>
      <dsp:spPr>
        <a:xfrm>
          <a:off x="2302800" y="20682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i="0" kern="1200" dirty="0"/>
            <a:t>In-Class Activity</a:t>
          </a:r>
          <a:endParaRPr lang="en-US" sz="1600" kern="1200" dirty="0"/>
        </a:p>
      </dsp:txBody>
      <dsp:txXfrm>
        <a:off x="2302800" y="2068200"/>
        <a:ext cx="1800000" cy="720000"/>
      </dsp:txXfrm>
    </dsp:sp>
    <dsp:sp modelId="{4EB312F5-31B6-4966-BC5C-18B9EFE9D97F}">
      <dsp:nvSpPr>
        <dsp:cNvPr id="0" name=""/>
        <dsp:cNvSpPr/>
      </dsp:nvSpPr>
      <dsp:spPr>
        <a:xfrm>
          <a:off x="4768800" y="6282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175969-89AE-4862-8A50-DFF12BB9102B}">
      <dsp:nvSpPr>
        <dsp:cNvPr id="0" name=""/>
        <dsp:cNvSpPr/>
      </dsp:nvSpPr>
      <dsp:spPr>
        <a:xfrm>
          <a:off x="5002800" y="862200"/>
          <a:ext cx="630000" cy="63000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B48BC0-B26A-4D64-B340-47504871D539}">
      <dsp:nvSpPr>
        <dsp:cNvPr id="0" name=""/>
        <dsp:cNvSpPr/>
      </dsp:nvSpPr>
      <dsp:spPr>
        <a:xfrm>
          <a:off x="4417800" y="20682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i="0" kern="1200"/>
            <a:t>Course overview</a:t>
          </a:r>
          <a:endParaRPr lang="en-US" sz="1600" kern="1200"/>
        </a:p>
      </dsp:txBody>
      <dsp:txXfrm>
        <a:off x="4417800" y="2068200"/>
        <a:ext cx="1800000" cy="720000"/>
      </dsp:txXfrm>
    </dsp:sp>
    <dsp:sp modelId="{50E1598B-0A57-41AD-B914-A76CB80F34F8}">
      <dsp:nvSpPr>
        <dsp:cNvPr id="0" name=""/>
        <dsp:cNvSpPr/>
      </dsp:nvSpPr>
      <dsp:spPr>
        <a:xfrm>
          <a:off x="6883800" y="6282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0D0FC-9F1A-4D3E-A3D8-584EBB182CF6}">
      <dsp:nvSpPr>
        <dsp:cNvPr id="0" name=""/>
        <dsp:cNvSpPr/>
      </dsp:nvSpPr>
      <dsp:spPr>
        <a:xfrm>
          <a:off x="7117800" y="862200"/>
          <a:ext cx="630000" cy="630000"/>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0818E7-A8E4-4FAA-96C1-C1C9EE2625D1}">
      <dsp:nvSpPr>
        <dsp:cNvPr id="0" name=""/>
        <dsp:cNvSpPr/>
      </dsp:nvSpPr>
      <dsp:spPr>
        <a:xfrm>
          <a:off x="6532800" y="20682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i="0" kern="1200"/>
            <a:t>NLP Introduction </a:t>
          </a:r>
          <a:endParaRPr lang="en-US" sz="1600" kern="1200"/>
        </a:p>
      </dsp:txBody>
      <dsp:txXfrm>
        <a:off x="6532800" y="206820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71706-DEFB-4C4E-BDAA-EB95C7067B16}">
      <dsp:nvSpPr>
        <dsp:cNvPr id="0" name=""/>
        <dsp:cNvSpPr/>
      </dsp:nvSpPr>
      <dsp:spPr>
        <a:xfrm>
          <a:off x="1134206" y="266118"/>
          <a:ext cx="1731375" cy="1731375"/>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2A6E93-D98B-423B-8ABD-1BD63DF568CF}">
      <dsp:nvSpPr>
        <dsp:cNvPr id="0" name=""/>
        <dsp:cNvSpPr/>
      </dsp:nvSpPr>
      <dsp:spPr>
        <a:xfrm>
          <a:off x="76143" y="2430281"/>
          <a:ext cx="384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i="1" kern="1200" dirty="0"/>
            <a:t>Adventure</a:t>
          </a:r>
          <a:r>
            <a:rPr lang="en-US" sz="1800" kern="1200" dirty="0"/>
            <a:t>’s verb-noun parser was extremely primitive but removed ambiguity.  </a:t>
          </a:r>
        </a:p>
      </dsp:txBody>
      <dsp:txXfrm>
        <a:off x="76143" y="2430281"/>
        <a:ext cx="3847500" cy="720000"/>
      </dsp:txXfrm>
    </dsp:sp>
    <dsp:sp modelId="{0830C36E-D16D-4AEF-AD75-E8EDCC264372}">
      <dsp:nvSpPr>
        <dsp:cNvPr id="0" name=""/>
        <dsp:cNvSpPr/>
      </dsp:nvSpPr>
      <dsp:spPr>
        <a:xfrm>
          <a:off x="5655018" y="266118"/>
          <a:ext cx="1731375" cy="1731375"/>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153B24-BDBC-42FE-8813-C99666DB3EFE}">
      <dsp:nvSpPr>
        <dsp:cNvPr id="0" name=""/>
        <dsp:cNvSpPr/>
      </dsp:nvSpPr>
      <dsp:spPr>
        <a:xfrm>
          <a:off x="4596956" y="2430281"/>
          <a:ext cx="384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Ambiguity means that there are multiple interpretations of a sentence, which denote distinct meanings.</a:t>
          </a:r>
        </a:p>
      </dsp:txBody>
      <dsp:txXfrm>
        <a:off x="4596956" y="2430281"/>
        <a:ext cx="3847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CC99E-3A91-4DB0-A497-399B04B80B35}">
      <dsp:nvSpPr>
        <dsp:cNvPr id="0" name=""/>
        <dsp:cNvSpPr/>
      </dsp:nvSpPr>
      <dsp:spPr>
        <a:xfrm>
          <a:off x="0" y="2669"/>
          <a:ext cx="8520600" cy="5685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435357-80FE-4675-80F9-B3B3BEE3B161}">
      <dsp:nvSpPr>
        <dsp:cNvPr id="0" name=""/>
        <dsp:cNvSpPr/>
      </dsp:nvSpPr>
      <dsp:spPr>
        <a:xfrm>
          <a:off x="171974" y="130583"/>
          <a:ext cx="312680" cy="31268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38E63E-FC24-4C2A-AC73-4AA818C0F165}">
      <dsp:nvSpPr>
        <dsp:cNvPr id="0" name=""/>
        <dsp:cNvSpPr/>
      </dsp:nvSpPr>
      <dsp:spPr>
        <a:xfrm>
          <a:off x="656629" y="2669"/>
          <a:ext cx="7863970" cy="56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67" tIns="60167" rIns="60167" bIns="60167" numCol="1" spcCol="1270" anchor="ctr" anchorCtr="0">
          <a:noAutofit/>
        </a:bodyPr>
        <a:lstStyle/>
        <a:p>
          <a:pPr marL="0" lvl="0" indent="0" algn="l" defTabSz="666750">
            <a:lnSpc>
              <a:spcPct val="100000"/>
            </a:lnSpc>
            <a:spcBef>
              <a:spcPct val="0"/>
            </a:spcBef>
            <a:spcAft>
              <a:spcPct val="35000"/>
            </a:spcAft>
            <a:buNone/>
          </a:pPr>
          <a:r>
            <a:rPr lang="en-US" sz="1500" b="1" i="0" kern="1200" dirty="0">
              <a:solidFill>
                <a:schemeClr val="accent2">
                  <a:lumMod val="10000"/>
                </a:schemeClr>
              </a:solidFill>
            </a:rPr>
            <a:t>Limited computational resources. </a:t>
          </a:r>
          <a:r>
            <a:rPr lang="en-US" sz="1500" b="0" i="0" kern="1200" dirty="0">
              <a:solidFill>
                <a:schemeClr val="accent2">
                  <a:lumMod val="10000"/>
                </a:schemeClr>
              </a:solidFill>
            </a:rPr>
            <a:t>Computers had ≤128 KB of memory</a:t>
          </a:r>
          <a:endParaRPr lang="en-US" sz="1500" kern="1200" dirty="0">
            <a:solidFill>
              <a:schemeClr val="accent2">
                <a:lumMod val="10000"/>
              </a:schemeClr>
            </a:solidFill>
          </a:endParaRPr>
        </a:p>
      </dsp:txBody>
      <dsp:txXfrm>
        <a:off x="656629" y="2669"/>
        <a:ext cx="7863970" cy="568510"/>
      </dsp:txXfrm>
    </dsp:sp>
    <dsp:sp modelId="{6C3DF556-6AD5-4321-B4D5-84FAABE61E23}">
      <dsp:nvSpPr>
        <dsp:cNvPr id="0" name=""/>
        <dsp:cNvSpPr/>
      </dsp:nvSpPr>
      <dsp:spPr>
        <a:xfrm>
          <a:off x="0" y="713306"/>
          <a:ext cx="8520600" cy="5685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AC3E38-D7A8-4FBC-9A36-6553733BF465}">
      <dsp:nvSpPr>
        <dsp:cNvPr id="0" name=""/>
        <dsp:cNvSpPr/>
      </dsp:nvSpPr>
      <dsp:spPr>
        <a:xfrm>
          <a:off x="171974" y="841221"/>
          <a:ext cx="312680" cy="31268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97729-EB33-448A-A3C0-FCA07AE3883A}">
      <dsp:nvSpPr>
        <dsp:cNvPr id="0" name=""/>
        <dsp:cNvSpPr/>
      </dsp:nvSpPr>
      <dsp:spPr>
        <a:xfrm>
          <a:off x="656629" y="713306"/>
          <a:ext cx="7863970" cy="56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67" tIns="60167" rIns="60167" bIns="60167" numCol="1" spcCol="1270" anchor="ctr" anchorCtr="0">
          <a:noAutofit/>
        </a:bodyPr>
        <a:lstStyle/>
        <a:p>
          <a:pPr marL="0" lvl="0" indent="0" algn="l" defTabSz="666750">
            <a:lnSpc>
              <a:spcPct val="100000"/>
            </a:lnSpc>
            <a:spcBef>
              <a:spcPct val="0"/>
            </a:spcBef>
            <a:spcAft>
              <a:spcPct val="35000"/>
            </a:spcAft>
            <a:buNone/>
          </a:pPr>
          <a:r>
            <a:rPr lang="en-US" sz="1500" b="1" i="0" kern="1200" dirty="0">
              <a:solidFill>
                <a:schemeClr val="accent2">
                  <a:lumMod val="10000"/>
                </a:schemeClr>
              </a:solidFill>
            </a:rPr>
            <a:t>Language is difficult.</a:t>
          </a:r>
          <a:r>
            <a:rPr lang="en-US" sz="1500" b="0" i="0" kern="1200" dirty="0">
              <a:solidFill>
                <a:schemeClr val="accent2">
                  <a:lumMod val="10000"/>
                </a:schemeClr>
              </a:solidFill>
            </a:rPr>
            <a:t> There are many things that make human languages genuinely challenging for a computer to process.</a:t>
          </a:r>
          <a:endParaRPr lang="en-US" sz="1500" kern="1200" dirty="0">
            <a:solidFill>
              <a:schemeClr val="accent2">
                <a:lumMod val="10000"/>
              </a:schemeClr>
            </a:solidFill>
          </a:endParaRPr>
        </a:p>
      </dsp:txBody>
      <dsp:txXfrm>
        <a:off x="656629" y="713306"/>
        <a:ext cx="7863970" cy="568510"/>
      </dsp:txXfrm>
    </dsp:sp>
    <dsp:sp modelId="{925866E6-82C2-493A-AE48-E7DEFCA31F12}">
      <dsp:nvSpPr>
        <dsp:cNvPr id="0" name=""/>
        <dsp:cNvSpPr/>
      </dsp:nvSpPr>
      <dsp:spPr>
        <a:xfrm>
          <a:off x="0" y="1423944"/>
          <a:ext cx="8520600" cy="5685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8CD6C-707D-4E90-A13B-6ABBBEFA51AC}">
      <dsp:nvSpPr>
        <dsp:cNvPr id="0" name=""/>
        <dsp:cNvSpPr/>
      </dsp:nvSpPr>
      <dsp:spPr>
        <a:xfrm>
          <a:off x="171974" y="1551859"/>
          <a:ext cx="312680" cy="31268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C426CF-80E7-491A-B7BF-BEC419D2B83D}">
      <dsp:nvSpPr>
        <dsp:cNvPr id="0" name=""/>
        <dsp:cNvSpPr/>
      </dsp:nvSpPr>
      <dsp:spPr>
        <a:xfrm>
          <a:off x="656629" y="1423944"/>
          <a:ext cx="7863970" cy="56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67" tIns="60167" rIns="60167" bIns="60167" numCol="1" spcCol="1270" anchor="ctr" anchorCtr="0">
          <a:noAutofit/>
        </a:bodyPr>
        <a:lstStyle/>
        <a:p>
          <a:pPr marL="0" lvl="0" indent="0" algn="l" defTabSz="666750">
            <a:lnSpc>
              <a:spcPct val="100000"/>
            </a:lnSpc>
            <a:spcBef>
              <a:spcPct val="0"/>
            </a:spcBef>
            <a:spcAft>
              <a:spcPct val="35000"/>
            </a:spcAft>
            <a:buNone/>
          </a:pPr>
          <a:r>
            <a:rPr lang="en-US" sz="1500" b="1" i="0" kern="1200" dirty="0">
              <a:solidFill>
                <a:schemeClr val="accent2">
                  <a:lumMod val="10000"/>
                </a:schemeClr>
              </a:solidFill>
            </a:rPr>
            <a:t>Keyword-based commands.</a:t>
          </a:r>
          <a:r>
            <a:rPr lang="en-US" sz="1500" b="0" i="0" kern="1200" dirty="0">
              <a:solidFill>
                <a:schemeClr val="accent2">
                  <a:lumMod val="10000"/>
                </a:schemeClr>
              </a:solidFill>
            </a:rPr>
            <a:t> Only exact matches worked properly.  No synonyms, no paraphrases.</a:t>
          </a:r>
          <a:endParaRPr lang="en-US" sz="1500" kern="1200" dirty="0">
            <a:solidFill>
              <a:schemeClr val="accent2">
                <a:lumMod val="10000"/>
              </a:schemeClr>
            </a:solidFill>
          </a:endParaRPr>
        </a:p>
      </dsp:txBody>
      <dsp:txXfrm>
        <a:off x="656629" y="1423944"/>
        <a:ext cx="7863970" cy="568510"/>
      </dsp:txXfrm>
    </dsp:sp>
    <dsp:sp modelId="{334E695A-132C-4D38-87F1-D14602DE3F87}">
      <dsp:nvSpPr>
        <dsp:cNvPr id="0" name=""/>
        <dsp:cNvSpPr/>
      </dsp:nvSpPr>
      <dsp:spPr>
        <a:xfrm>
          <a:off x="0" y="2134582"/>
          <a:ext cx="8520600" cy="5685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6DCD25-A31A-471F-9656-66468CF6B1EF}">
      <dsp:nvSpPr>
        <dsp:cNvPr id="0" name=""/>
        <dsp:cNvSpPr/>
      </dsp:nvSpPr>
      <dsp:spPr>
        <a:xfrm>
          <a:off x="171974" y="2262497"/>
          <a:ext cx="312680" cy="312680"/>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991B34-9490-4843-A372-F6CD8DA88298}">
      <dsp:nvSpPr>
        <dsp:cNvPr id="0" name=""/>
        <dsp:cNvSpPr/>
      </dsp:nvSpPr>
      <dsp:spPr>
        <a:xfrm>
          <a:off x="656629" y="2134582"/>
          <a:ext cx="7863970" cy="56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67" tIns="60167" rIns="60167" bIns="60167" numCol="1" spcCol="1270" anchor="ctr" anchorCtr="0">
          <a:noAutofit/>
        </a:bodyPr>
        <a:lstStyle/>
        <a:p>
          <a:pPr marL="0" lvl="0" indent="0" algn="l" defTabSz="666750">
            <a:lnSpc>
              <a:spcPct val="100000"/>
            </a:lnSpc>
            <a:spcBef>
              <a:spcPct val="0"/>
            </a:spcBef>
            <a:spcAft>
              <a:spcPct val="35000"/>
            </a:spcAft>
            <a:buNone/>
          </a:pPr>
          <a:r>
            <a:rPr lang="en-US" sz="1500" b="1" i="0" kern="1200" dirty="0">
              <a:solidFill>
                <a:schemeClr val="accent2">
                  <a:lumMod val="10000"/>
                </a:schemeClr>
              </a:solidFill>
            </a:rPr>
            <a:t>Everything was manual.</a:t>
          </a:r>
          <a:r>
            <a:rPr lang="en-US" sz="1500" b="0" i="0" kern="1200" dirty="0">
              <a:solidFill>
                <a:schemeClr val="accent2">
                  <a:lumMod val="10000"/>
                </a:schemeClr>
              </a:solidFill>
            </a:rPr>
            <a:t> Game developers had to anticipate all possible commands, and manually code the responses.</a:t>
          </a:r>
          <a:endParaRPr lang="en-US" sz="1500" kern="1200" dirty="0">
            <a:solidFill>
              <a:schemeClr val="accent2">
                <a:lumMod val="10000"/>
              </a:schemeClr>
            </a:solidFill>
          </a:endParaRPr>
        </a:p>
      </dsp:txBody>
      <dsp:txXfrm>
        <a:off x="656629" y="2134582"/>
        <a:ext cx="7863970" cy="568510"/>
      </dsp:txXfrm>
    </dsp:sp>
    <dsp:sp modelId="{28B181AB-5CBF-4CCF-935B-B312D49474FB}">
      <dsp:nvSpPr>
        <dsp:cNvPr id="0" name=""/>
        <dsp:cNvSpPr/>
      </dsp:nvSpPr>
      <dsp:spPr>
        <a:xfrm>
          <a:off x="0" y="2845220"/>
          <a:ext cx="8520600" cy="5685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C97E0-64F4-4D88-8E8A-CCA0C9EB344E}">
      <dsp:nvSpPr>
        <dsp:cNvPr id="0" name=""/>
        <dsp:cNvSpPr/>
      </dsp:nvSpPr>
      <dsp:spPr>
        <a:xfrm>
          <a:off x="171974" y="2973135"/>
          <a:ext cx="312680" cy="312680"/>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9EC2AC-016A-418B-8CBE-EC2C80F7AFFF}">
      <dsp:nvSpPr>
        <dsp:cNvPr id="0" name=""/>
        <dsp:cNvSpPr/>
      </dsp:nvSpPr>
      <dsp:spPr>
        <a:xfrm>
          <a:off x="656629" y="2845220"/>
          <a:ext cx="7863970" cy="56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67" tIns="60167" rIns="60167" bIns="60167" numCol="1" spcCol="1270" anchor="ctr" anchorCtr="0">
          <a:noAutofit/>
        </a:bodyPr>
        <a:lstStyle/>
        <a:p>
          <a:pPr marL="0" lvl="0" indent="0" algn="l" defTabSz="666750">
            <a:lnSpc>
              <a:spcPct val="100000"/>
            </a:lnSpc>
            <a:spcBef>
              <a:spcPct val="0"/>
            </a:spcBef>
            <a:spcAft>
              <a:spcPct val="35000"/>
            </a:spcAft>
            <a:buNone/>
          </a:pPr>
          <a:r>
            <a:rPr lang="en-US" sz="1500" b="1" i="0" kern="1200" dirty="0">
              <a:solidFill>
                <a:schemeClr val="accent2">
                  <a:lumMod val="10000"/>
                </a:schemeClr>
              </a:solidFill>
            </a:rPr>
            <a:t>No machine learning. </a:t>
          </a:r>
          <a:r>
            <a:rPr lang="en-US" sz="1500" b="0" i="0" kern="1200" dirty="0">
              <a:solidFill>
                <a:schemeClr val="accent2">
                  <a:lumMod val="10000"/>
                </a:schemeClr>
              </a:solidFill>
            </a:rPr>
            <a:t>This was prior to the advent of machine learning based natural language processing</a:t>
          </a:r>
          <a:endParaRPr lang="en-US" sz="1500" kern="1200" dirty="0">
            <a:solidFill>
              <a:schemeClr val="accent2">
                <a:lumMod val="10000"/>
              </a:schemeClr>
            </a:solidFill>
          </a:endParaRPr>
        </a:p>
      </dsp:txBody>
      <dsp:txXfrm>
        <a:off x="656629" y="2845220"/>
        <a:ext cx="7863970" cy="5685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7609C-4205-4481-9C03-8564F2FA761A}">
      <dsp:nvSpPr>
        <dsp:cNvPr id="0" name=""/>
        <dsp:cNvSpPr/>
      </dsp:nvSpPr>
      <dsp:spPr>
        <a:xfrm>
          <a:off x="839394" y="968"/>
          <a:ext cx="785970" cy="7859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343D0C-0499-4F39-AB39-BE8B767E9264}">
      <dsp:nvSpPr>
        <dsp:cNvPr id="0" name=""/>
        <dsp:cNvSpPr/>
      </dsp:nvSpPr>
      <dsp:spPr>
        <a:xfrm>
          <a:off x="1006896" y="168470"/>
          <a:ext cx="450966" cy="450966"/>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F3F64A-00C0-42B4-91CB-EEF15152DDCE}">
      <dsp:nvSpPr>
        <dsp:cNvPr id="0" name=""/>
        <dsp:cNvSpPr/>
      </dsp:nvSpPr>
      <dsp:spPr>
        <a:xfrm>
          <a:off x="588141" y="1031749"/>
          <a:ext cx="1288476" cy="51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Assigning subject categories, topics, or genres</a:t>
          </a:r>
        </a:p>
      </dsp:txBody>
      <dsp:txXfrm>
        <a:off x="588141" y="1031749"/>
        <a:ext cx="1288476" cy="515390"/>
      </dsp:txXfrm>
    </dsp:sp>
    <dsp:sp modelId="{BEB9CB1A-F9A5-4789-A317-1B4AECA91286}">
      <dsp:nvSpPr>
        <dsp:cNvPr id="0" name=""/>
        <dsp:cNvSpPr/>
      </dsp:nvSpPr>
      <dsp:spPr>
        <a:xfrm>
          <a:off x="2353354" y="968"/>
          <a:ext cx="785970" cy="7859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EED584-2171-4B1A-ADA4-D8D7870EBF16}">
      <dsp:nvSpPr>
        <dsp:cNvPr id="0" name=""/>
        <dsp:cNvSpPr/>
      </dsp:nvSpPr>
      <dsp:spPr>
        <a:xfrm>
          <a:off x="2520856" y="168470"/>
          <a:ext cx="450966" cy="450966"/>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5873E1-4DE2-45DC-9AA3-8D604A4A0757}">
      <dsp:nvSpPr>
        <dsp:cNvPr id="0" name=""/>
        <dsp:cNvSpPr/>
      </dsp:nvSpPr>
      <dsp:spPr>
        <a:xfrm>
          <a:off x="2102101" y="1031749"/>
          <a:ext cx="1288476" cy="51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SPAM detection</a:t>
          </a:r>
        </a:p>
      </dsp:txBody>
      <dsp:txXfrm>
        <a:off x="2102101" y="1031749"/>
        <a:ext cx="1288476" cy="515390"/>
      </dsp:txXfrm>
    </dsp:sp>
    <dsp:sp modelId="{20060750-28B6-4E4B-AC0C-0B5AB2AF1070}">
      <dsp:nvSpPr>
        <dsp:cNvPr id="0" name=""/>
        <dsp:cNvSpPr/>
      </dsp:nvSpPr>
      <dsp:spPr>
        <a:xfrm>
          <a:off x="3867314" y="968"/>
          <a:ext cx="785970" cy="7859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EF5E7-6D64-4546-A748-E5325A9FE976}">
      <dsp:nvSpPr>
        <dsp:cNvPr id="0" name=""/>
        <dsp:cNvSpPr/>
      </dsp:nvSpPr>
      <dsp:spPr>
        <a:xfrm>
          <a:off x="4034816" y="168470"/>
          <a:ext cx="450966" cy="450966"/>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3FDDC-D7B8-46B5-8121-9043198CE270}">
      <dsp:nvSpPr>
        <dsp:cNvPr id="0" name=""/>
        <dsp:cNvSpPr/>
      </dsp:nvSpPr>
      <dsp:spPr>
        <a:xfrm>
          <a:off x="3616061" y="1031749"/>
          <a:ext cx="1288476" cy="51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Authorship identification</a:t>
          </a:r>
        </a:p>
      </dsp:txBody>
      <dsp:txXfrm>
        <a:off x="3616061" y="1031749"/>
        <a:ext cx="1288476" cy="515390"/>
      </dsp:txXfrm>
    </dsp:sp>
    <dsp:sp modelId="{68A0052E-ECA4-4BEA-858B-917F0A9C24CB}">
      <dsp:nvSpPr>
        <dsp:cNvPr id="0" name=""/>
        <dsp:cNvSpPr/>
      </dsp:nvSpPr>
      <dsp:spPr>
        <a:xfrm>
          <a:off x="5381274" y="968"/>
          <a:ext cx="785970" cy="7859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E1A492-1EC9-4FC7-9CF0-4594CAE805A7}">
      <dsp:nvSpPr>
        <dsp:cNvPr id="0" name=""/>
        <dsp:cNvSpPr/>
      </dsp:nvSpPr>
      <dsp:spPr>
        <a:xfrm>
          <a:off x="5548776" y="168470"/>
          <a:ext cx="450966" cy="450966"/>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ADA14C-2E13-44EB-95DD-BDAF6A8CBF91}">
      <dsp:nvSpPr>
        <dsp:cNvPr id="0" name=""/>
        <dsp:cNvSpPr/>
      </dsp:nvSpPr>
      <dsp:spPr>
        <a:xfrm>
          <a:off x="5130021" y="1031749"/>
          <a:ext cx="1288476" cy="51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Age/gender identification</a:t>
          </a:r>
        </a:p>
      </dsp:txBody>
      <dsp:txXfrm>
        <a:off x="5130021" y="1031749"/>
        <a:ext cx="1288476" cy="515390"/>
      </dsp:txXfrm>
    </dsp:sp>
    <dsp:sp modelId="{99F196AE-0A57-4BBB-B3DB-34D452372533}">
      <dsp:nvSpPr>
        <dsp:cNvPr id="0" name=""/>
        <dsp:cNvSpPr/>
      </dsp:nvSpPr>
      <dsp:spPr>
        <a:xfrm>
          <a:off x="6895234" y="968"/>
          <a:ext cx="785970" cy="7859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5B6746-2230-425B-99BC-40443F47C256}">
      <dsp:nvSpPr>
        <dsp:cNvPr id="0" name=""/>
        <dsp:cNvSpPr/>
      </dsp:nvSpPr>
      <dsp:spPr>
        <a:xfrm>
          <a:off x="7062736" y="168470"/>
          <a:ext cx="450966" cy="450966"/>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3EE88E-ED57-49EC-850A-C747E383DCB7}">
      <dsp:nvSpPr>
        <dsp:cNvPr id="0" name=""/>
        <dsp:cNvSpPr/>
      </dsp:nvSpPr>
      <dsp:spPr>
        <a:xfrm>
          <a:off x="6643981" y="1031749"/>
          <a:ext cx="1288476" cy="51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Language Identification</a:t>
          </a:r>
        </a:p>
      </dsp:txBody>
      <dsp:txXfrm>
        <a:off x="6643981" y="1031749"/>
        <a:ext cx="1288476" cy="515390"/>
      </dsp:txXfrm>
    </dsp:sp>
    <dsp:sp modelId="{CEA99190-42D6-40FB-84ED-8AE2B929C0E7}">
      <dsp:nvSpPr>
        <dsp:cNvPr id="0" name=""/>
        <dsp:cNvSpPr/>
      </dsp:nvSpPr>
      <dsp:spPr>
        <a:xfrm>
          <a:off x="3110334" y="1869259"/>
          <a:ext cx="785970" cy="7859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545292-3F26-448D-AF10-39B40A214181}">
      <dsp:nvSpPr>
        <dsp:cNvPr id="0" name=""/>
        <dsp:cNvSpPr/>
      </dsp:nvSpPr>
      <dsp:spPr>
        <a:xfrm>
          <a:off x="3277836" y="2036761"/>
          <a:ext cx="450966" cy="450966"/>
        </a:xfrm>
        <a:prstGeom prst="rect">
          <a:avLst/>
        </a:prstGeom>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3980E8-85C5-4BCE-A9B3-361BCFAE437E}">
      <dsp:nvSpPr>
        <dsp:cNvPr id="0" name=""/>
        <dsp:cNvSpPr/>
      </dsp:nvSpPr>
      <dsp:spPr>
        <a:xfrm>
          <a:off x="2859081" y="2900040"/>
          <a:ext cx="1288476" cy="51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Sentiment analysis</a:t>
          </a:r>
        </a:p>
      </dsp:txBody>
      <dsp:txXfrm>
        <a:off x="2859081" y="2900040"/>
        <a:ext cx="1288476" cy="515390"/>
      </dsp:txXfrm>
    </dsp:sp>
    <dsp:sp modelId="{23029DF6-ABE9-4F09-BCC1-CD2E41965F79}">
      <dsp:nvSpPr>
        <dsp:cNvPr id="0" name=""/>
        <dsp:cNvSpPr/>
      </dsp:nvSpPr>
      <dsp:spPr>
        <a:xfrm>
          <a:off x="4624294" y="1869259"/>
          <a:ext cx="785970" cy="7859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4F34C-593A-4EE9-9394-FC2E2D5FCF0D}">
      <dsp:nvSpPr>
        <dsp:cNvPr id="0" name=""/>
        <dsp:cNvSpPr/>
      </dsp:nvSpPr>
      <dsp:spPr>
        <a:xfrm>
          <a:off x="4791796" y="2036761"/>
          <a:ext cx="450966" cy="450966"/>
        </a:xfrm>
        <a:prstGeom prst="rect">
          <a:avLst/>
        </a:prstGeom>
        <a:blipFill>
          <a:blip xmlns:r="http://schemas.openxmlformats.org/officeDocument/2006/relationships"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3E2646-41B5-46C2-92CB-71DB41A0E353}">
      <dsp:nvSpPr>
        <dsp:cNvPr id="0" name=""/>
        <dsp:cNvSpPr/>
      </dsp:nvSpPr>
      <dsp:spPr>
        <a:xfrm>
          <a:off x="4373041" y="2900040"/>
          <a:ext cx="1288476" cy="51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Does this sound like Shakespeare? </a:t>
          </a:r>
        </a:p>
      </dsp:txBody>
      <dsp:txXfrm>
        <a:off x="4373041" y="2900040"/>
        <a:ext cx="1288476" cy="51539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Computing_Machinery_and_Intelligence"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Turing_test"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Mind_(journa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Computing_Machinery_and_Intelligenc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Turing_test"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Mind_(journa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youtube.com/watch?v=LRhbcDzbGSU&amp;t=3819"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en.wikipedia.org/wiki/Focal_character" TargetMode="External"/><Relationship Id="rId3" Type="http://schemas.openxmlformats.org/officeDocument/2006/relationships/hyperlink" Target="https://en.wikipedia.org/wiki/First-person_narrative#cite_note-Ohio-2" TargetMode="External"/><Relationship Id="rId7" Type="http://schemas.openxmlformats.org/officeDocument/2006/relationships/hyperlink" Target="https://en.wikipedia.org/wiki/Story_within_a_story"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en.wikipedia.org/wiki/Free_indirect_speech" TargetMode="External"/><Relationship Id="rId5" Type="http://schemas.openxmlformats.org/officeDocument/2006/relationships/hyperlink" Target="https://en.wikipedia.org/wiki/Protagonist" TargetMode="External"/><Relationship Id="rId4" Type="http://schemas.openxmlformats.org/officeDocument/2006/relationships/hyperlink" Target="https://en.wikipedia.org/wiki/Narration#cite_note-12"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wikipedia.org/wiki/Narration#cite_note-12" TargetMode="External"/><Relationship Id="rId7" Type="http://schemas.openxmlformats.org/officeDocument/2006/relationships/hyperlink" Target="https://en.wikipedia.org/wiki/Focal_character"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en.wikipedia.org/wiki/Story_within_a_story" TargetMode="External"/><Relationship Id="rId5" Type="http://schemas.openxmlformats.org/officeDocument/2006/relationships/hyperlink" Target="https://en.wikipedia.org/wiki/Free_indirect_speech" TargetMode="External"/><Relationship Id="rId4" Type="http://schemas.openxmlformats.org/officeDocument/2006/relationships/hyperlink" Target="https://en.wikipedia.org/wiki/Protagonist" TargetMode="Externa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en.wikipedia.org/wiki/Focal_character" TargetMode="External"/><Relationship Id="rId3" Type="http://schemas.openxmlformats.org/officeDocument/2006/relationships/hyperlink" Target="https://en.wikipedia.org/wiki/First-person_narrative#cite_note-Ohio-2" TargetMode="External"/><Relationship Id="rId7" Type="http://schemas.openxmlformats.org/officeDocument/2006/relationships/hyperlink" Target="https://en.wikipedia.org/wiki/Story_within_a_story"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en.wikipedia.org/wiki/Free_indirect_speech" TargetMode="External"/><Relationship Id="rId5" Type="http://schemas.openxmlformats.org/officeDocument/2006/relationships/hyperlink" Target="https://en.wikipedia.org/wiki/Protagonist" TargetMode="External"/><Relationship Id="rId4" Type="http://schemas.openxmlformats.org/officeDocument/2006/relationships/hyperlink" Target="https://en.wikipedia.org/wiki/Narration#cite_note-12"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5ad6b469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5ad6b469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dirty="0"/>
              <a:t>MC </a:t>
            </a:r>
            <a:r>
              <a:rPr lang="en-US" dirty="0" err="1"/>
              <a:t>Frontalot</a:t>
            </a:r>
            <a:r>
              <a:rPr lang="en-US" dirty="0"/>
              <a:t> - It Is Pitch Dark</a:t>
            </a:r>
          </a:p>
          <a:p>
            <a:pPr marL="0" lvl="0" indent="0" algn="l" rtl="0">
              <a:lnSpc>
                <a:spcPct val="115000"/>
              </a:lnSpc>
              <a:spcBef>
                <a:spcPts val="600"/>
              </a:spcBef>
              <a:spcAft>
                <a:spcPts val="0"/>
              </a:spcAft>
              <a:buNone/>
            </a:pPr>
            <a:r>
              <a:rPr lang="en-US" dirty="0"/>
              <a:t>https://</a:t>
            </a:r>
            <a:r>
              <a:rPr lang="en-US" dirty="0" err="1"/>
              <a:t>www.youtube.com</a:t>
            </a:r>
            <a:r>
              <a:rPr lang="en-US" dirty="0"/>
              <a:t>/</a:t>
            </a:r>
            <a:r>
              <a:rPr lang="en-US" dirty="0" err="1"/>
              <a:t>watch?v</a:t>
            </a:r>
            <a:r>
              <a:rPr lang="en-US" dirty="0"/>
              <a:t>=4nigRT2KmCE </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a:t>
            </a:r>
            <a:r>
              <a:rPr lang="en-US" dirty="0" err="1"/>
              <a:t>www.youtube.com</a:t>
            </a:r>
            <a:r>
              <a:rPr lang="en-US" dirty="0"/>
              <a:t>/</a:t>
            </a:r>
            <a:r>
              <a:rPr lang="en-US" dirty="0" err="1"/>
              <a:t>watch?v</a:t>
            </a:r>
            <a:r>
              <a:rPr lang="en-US" dirty="0"/>
              <a:t>=</a:t>
            </a:r>
            <a:r>
              <a:rPr lang="en-US" dirty="0" err="1"/>
              <a:t>LRhbcDzbGSU&amp;t</a:t>
            </a:r>
            <a:r>
              <a:rPr lang="en-US" dirty="0"/>
              <a:t>=3398</a:t>
            </a:r>
          </a:p>
          <a:p>
            <a:pPr marL="158750" indent="0">
              <a:buNone/>
            </a:pPr>
            <a:r>
              <a:rPr lang="en-US" dirty="0"/>
              <a:t>Start at  </a:t>
            </a:r>
            <a:r>
              <a:rPr lang="en-US" sz="1100" b="0" i="0" u="none" strike="noStrike" cap="none" dirty="0">
                <a:solidFill>
                  <a:srgbClr val="000000"/>
                </a:solidFill>
                <a:effectLst/>
                <a:latin typeface="Arial"/>
                <a:ea typeface="Arial"/>
                <a:cs typeface="Arial"/>
                <a:sym typeface="Arial"/>
              </a:rPr>
              <a:t>56:38 - Best computer you can get is your brain / joy of reading + </a:t>
            </a:r>
            <a:r>
              <a:rPr lang="en-US" sz="1100" b="0" i="0" u="none" strike="noStrike" cap="none" dirty="0" err="1">
                <a:solidFill>
                  <a:srgbClr val="000000"/>
                </a:solidFill>
                <a:effectLst/>
                <a:latin typeface="Arial"/>
                <a:ea typeface="Arial"/>
                <a:cs typeface="Arial"/>
                <a:sym typeface="Arial"/>
              </a:rPr>
              <a:t>stori</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End at  58:21 - Potential end point </a:t>
            </a:r>
            <a:r>
              <a:rPr lang="en-US" sz="1100" b="1" i="0" u="none" strike="noStrike" cap="none" dirty="0">
                <a:solidFill>
                  <a:srgbClr val="000000"/>
                </a:solidFill>
                <a:effectLst/>
                <a:latin typeface="Arial"/>
                <a:ea typeface="Arial"/>
                <a:cs typeface="Arial"/>
                <a:sym typeface="Arial"/>
              </a:rPr>
              <a:t>(“A story can have meaningful consequences … in a way that had never been seen before”)</a:t>
            </a:r>
          </a:p>
          <a:p>
            <a:pPr marL="158750" indent="0">
              <a:buNone/>
            </a:pPr>
            <a:endParaRPr lang="en-US" dirty="0"/>
          </a:p>
        </p:txBody>
      </p:sp>
    </p:spTree>
    <p:extLst>
      <p:ext uri="{BB962C8B-B14F-4D97-AF65-F5344CB8AC3E}">
        <p14:creationId xmlns:p14="http://schemas.microsoft.com/office/powerpoint/2010/main" val="415560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d1fc1055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d1fc105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d1fc10556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d1fc1055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idea of computer conversation was developed along with the general-purpose purpose digital computer; Turing (1950) presented it quite clearly in his influential paper “Computing Machinery and Intelligence,” in which he established the Turing Test. He gave the example of a parlor game in which a person of one gender tries to imitate a person of the other, and then suggested a similar game in which a computer would imitate a human in conversation. The question “Can machines think?” could then be replaced by one that was easier to answer: “Are there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imaginable digital computers which would do well in the imitation game?” (Turing 1950, 54-55). In formulating this test, Turing highlighted lighted the importance of conversational ability to our perception of intelligence, at a time when computers almost exclusively processed numbers rather than language.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“imitation game” is a party game, where a man and a woman go into separate rooms and guests try to tell them apart by writing a series of questions and reading the typewritten answers sent back. In this game both the man and the woman aim to convince the guests that they are the other.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a:hlinkClick r:id="rId3" tooltip="Computing Machinery and Intelligence"/>
              </a:rPr>
              <a:t>Computing Machinery and Intelligence</a:t>
            </a:r>
            <a:r>
              <a:rPr lang="en-US" dirty="0"/>
              <a:t>" (</a:t>
            </a:r>
            <a:r>
              <a:rPr lang="en-US" i="1" dirty="0">
                <a:hlinkClick r:id="rId4" tooltip="Mind (journal)"/>
              </a:rPr>
              <a:t>Mind</a:t>
            </a:r>
            <a:r>
              <a:rPr lang="en-US" dirty="0"/>
              <a:t>, October 1950), Turing addressed the problem of </a:t>
            </a:r>
            <a:r>
              <a:rPr lang="en-US" dirty="0">
                <a:hlinkClick r:id="rId5" tooltip="Artificial intelligence"/>
              </a:rPr>
              <a:t>artificial intelligence</a:t>
            </a:r>
            <a:r>
              <a:rPr lang="en-US" dirty="0"/>
              <a:t>, and proposed an experiment that became known as the </a:t>
            </a:r>
            <a:r>
              <a:rPr lang="en-US" dirty="0">
                <a:hlinkClick r:id="rId6" tooltip="Turing test"/>
              </a:rPr>
              <a:t>Turing test</a:t>
            </a:r>
            <a:r>
              <a:rPr lang="en-US" dirty="0"/>
              <a:t>, an attempt to define a standard for a machine to be called "intelligent". The idea was that a computer could be said to "think" if a human interrogator could not tell it apart, through conversation, from a human being.</a:t>
            </a:r>
          </a:p>
          <a:p>
            <a:endParaRPr lang="en-US" dirty="0"/>
          </a:p>
        </p:txBody>
      </p:sp>
      <p:sp>
        <p:nvSpPr>
          <p:cNvPr id="4" name="Slide Number Placeholder 3"/>
          <p:cNvSpPr>
            <a:spLocks noGrp="1"/>
          </p:cNvSpPr>
          <p:nvPr>
            <p:ph type="sldNum" sz="quarter" idx="10"/>
          </p:nvPr>
        </p:nvSpPr>
        <p:spPr/>
        <p:txBody>
          <a:bodyPr/>
          <a:lstStyle/>
          <a:p>
            <a:pPr>
              <a:defRPr/>
            </a:pPr>
            <a:fld id="{BA614E21-80EC-4882-A804-B3FB360D0E92}" type="slidenum">
              <a:rPr lang="en-US" altLang="en-US" smtClean="0"/>
              <a:pPr>
                <a:defRPr/>
              </a:pPr>
              <a:t>17</a:t>
            </a:fld>
            <a:endParaRPr lang="en-US" altLang="en-US"/>
          </a:p>
        </p:txBody>
      </p:sp>
    </p:spTree>
    <p:extLst>
      <p:ext uri="{BB962C8B-B14F-4D97-AF65-F5344CB8AC3E}">
        <p14:creationId xmlns:p14="http://schemas.microsoft.com/office/powerpoint/2010/main" val="4207684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idea of computer conversation was developed along with the general-purpose purpose digital computer; Turing (1950) presented it quite clearly in his influential paper “Computing Machinery and Intelligence,” in which he established the Turing Test. He gave the example of a parlor game in which a person of one gender tries to imitate a person of the other, and then suggested a similar game in which a computer would imitate a human in conversation. The question “Can machines think?” could then be replaced by one that was easier to answer: “Are there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imaginable digital computers which would do well in the imitation game?” (Turing 1950, 54-55). In formulating this test, Turing highlighted lighted the importance of conversational ability to our perception of intelligence, at a time when computers almost exclusively processed numbers rather than language.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“imitation game” is a party game, where a man and a woman go into separate rooms and guests try to tell them apart by writing a series of questions and reading the typewritten answers sent back. In this game both the man and the woman aim to convince the guests that they are the other.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a:hlinkClick r:id="rId3" tooltip="Computing Machinery and Intelligence"/>
              </a:rPr>
              <a:t>Computing Machinery and Intelligence</a:t>
            </a:r>
            <a:r>
              <a:rPr lang="en-US" dirty="0"/>
              <a:t>" (</a:t>
            </a:r>
            <a:r>
              <a:rPr lang="en-US" i="1" dirty="0">
                <a:hlinkClick r:id="rId4" tooltip="Mind (journal)"/>
              </a:rPr>
              <a:t>Mind</a:t>
            </a:r>
            <a:r>
              <a:rPr lang="en-US" dirty="0"/>
              <a:t>, October 1950), Turing addressed the problem of </a:t>
            </a:r>
            <a:r>
              <a:rPr lang="en-US" dirty="0">
                <a:hlinkClick r:id="rId5" tooltip="Artificial intelligence"/>
              </a:rPr>
              <a:t>artificial intelligence</a:t>
            </a:r>
            <a:r>
              <a:rPr lang="en-US" dirty="0"/>
              <a:t>, and proposed an experiment that became known as the </a:t>
            </a:r>
            <a:r>
              <a:rPr lang="en-US" dirty="0">
                <a:hlinkClick r:id="rId6" tooltip="Turing test"/>
              </a:rPr>
              <a:t>Turing test</a:t>
            </a:r>
            <a:r>
              <a:rPr lang="en-US" dirty="0"/>
              <a:t>, an attempt to define a standard for a machine to be called "intelligent". The idea was that a computer could be said to "think" if a human interrogator could not tell it apart, through conversation, from a human being.</a:t>
            </a:r>
          </a:p>
          <a:p>
            <a:endParaRPr lang="en-US" dirty="0"/>
          </a:p>
        </p:txBody>
      </p:sp>
      <p:sp>
        <p:nvSpPr>
          <p:cNvPr id="4" name="Slide Number Placeholder 3"/>
          <p:cNvSpPr>
            <a:spLocks noGrp="1"/>
          </p:cNvSpPr>
          <p:nvPr>
            <p:ph type="sldNum" sz="quarter" idx="10"/>
          </p:nvPr>
        </p:nvSpPr>
        <p:spPr/>
        <p:txBody>
          <a:bodyPr/>
          <a:lstStyle/>
          <a:p>
            <a:pPr>
              <a:defRPr/>
            </a:pPr>
            <a:fld id="{BA614E21-80EC-4882-A804-B3FB360D0E92}" type="slidenum">
              <a:rPr lang="en-US" altLang="en-US" smtClean="0"/>
              <a:pPr>
                <a:defRPr/>
              </a:pPr>
              <a:t>18</a:t>
            </a:fld>
            <a:endParaRPr lang="en-US" altLang="en-US"/>
          </a:p>
        </p:txBody>
      </p:sp>
    </p:spTree>
    <p:extLst>
      <p:ext uri="{BB962C8B-B14F-4D97-AF65-F5344CB8AC3E}">
        <p14:creationId xmlns:p14="http://schemas.microsoft.com/office/powerpoint/2010/main" val="3833391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d1fc1055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d1fc1055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software programs ELIZA (1964–1966) and SHRDLU (1968–1970) were examples of early interactive natural language understanding. Both programs used natural language processing (NLP) to take input from their user and respond in a virtual and conversational manner. ELIZA simulated a psychotherapist that appeared to provide human-like responses to the user’s input, while SHRDLU employed an artificial intelligence that could move virtual objects around an environment and respond to questions asked about the environment’s shape. The development of effective natural language processing is an important part of interactive fiction development.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01864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d1fc1055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d1fc1055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ELIZA is a language analysis program that can run many different </a:t>
            </a:r>
            <a:r>
              <a:rPr lang="en-US" sz="1100" b="0" i="0" u="none" strike="noStrike" cap="none" dirty="0" err="1">
                <a:solidFill>
                  <a:srgbClr val="000000"/>
                </a:solidFill>
                <a:effectLst/>
                <a:latin typeface="Arial"/>
                <a:ea typeface="Arial"/>
                <a:cs typeface="Arial"/>
                <a:sym typeface="Arial"/>
              </a:rPr>
              <a:t>ferent</a:t>
            </a:r>
            <a:r>
              <a:rPr lang="en-US" sz="1100" b="0" i="0" u="none" strike="noStrike" cap="none" dirty="0">
                <a:solidFill>
                  <a:srgbClr val="000000"/>
                </a:solidFill>
                <a:effectLst/>
                <a:latin typeface="Arial"/>
                <a:ea typeface="Arial"/>
                <a:cs typeface="Arial"/>
                <a:sym typeface="Arial"/>
              </a:rPr>
              <a:t> scripts and have different sorts of conversations; the most famous script by far was called DOCTOR, which </a:t>
            </a:r>
            <a:r>
              <a:rPr lang="en-US" sz="1100" b="0" i="0" u="none" strike="noStrike" cap="none" dirty="0" err="1">
                <a:solidFill>
                  <a:srgbClr val="000000"/>
                </a:solidFill>
                <a:effectLst/>
                <a:latin typeface="Arial"/>
                <a:ea typeface="Arial"/>
                <a:cs typeface="Arial"/>
                <a:sym typeface="Arial"/>
              </a:rPr>
              <a:t>Weizenbaum</a:t>
            </a:r>
            <a:r>
              <a:rPr lang="en-US" sz="1100" b="0" i="0" u="none" strike="noStrike" cap="none" dirty="0">
                <a:solidFill>
                  <a:srgbClr val="000000"/>
                </a:solidFill>
                <a:effectLst/>
                <a:latin typeface="Arial"/>
                <a:ea typeface="Arial"/>
                <a:cs typeface="Arial"/>
                <a:sym typeface="Arial"/>
              </a:rPr>
              <a:t> (1976) explained was “designed to permit it to play (I should really say parody) the role of a Rogerian psychotherapist engaged in an initial interview with a patient”.</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Although ELIZA was later used to do more sophisticated types of natural language understanding (</a:t>
            </a:r>
            <a:r>
              <a:rPr lang="en-US" sz="1100" b="0" i="0" u="none" strike="noStrike" cap="none" dirty="0" err="1">
                <a:solidFill>
                  <a:srgbClr val="000000"/>
                </a:solidFill>
                <a:effectLst/>
                <a:latin typeface="Arial"/>
                <a:ea typeface="Arial"/>
                <a:cs typeface="Arial"/>
                <a:sym typeface="Arial"/>
              </a:rPr>
              <a:t>Weizenbaum</a:t>
            </a:r>
            <a:r>
              <a:rPr lang="en-US" sz="1100" b="0" i="0" u="none" strike="noStrike" cap="none" dirty="0">
                <a:solidFill>
                  <a:srgbClr val="000000"/>
                </a:solidFill>
                <a:effectLst/>
                <a:latin typeface="Arial"/>
                <a:ea typeface="Arial"/>
                <a:cs typeface="Arial"/>
                <a:sym typeface="Arial"/>
              </a:rPr>
              <a:t> 1967; Winograd 1972, 38), </a:t>
            </a:r>
            <a:r>
              <a:rPr lang="en-US" sz="1100" b="0" i="0" u="none" strike="noStrike" cap="none" dirty="0" err="1">
                <a:solidFill>
                  <a:srgbClr val="000000"/>
                </a:solidFill>
                <a:effectLst/>
                <a:latin typeface="Arial"/>
                <a:ea typeface="Arial"/>
                <a:cs typeface="Arial"/>
                <a:sym typeface="Arial"/>
              </a:rPr>
              <a:t>Weizenbaum</a:t>
            </a:r>
            <a:r>
              <a:rPr lang="en-US" sz="1100" b="0" i="0" u="none" strike="noStrike" cap="none" dirty="0">
                <a:solidFill>
                  <a:srgbClr val="000000"/>
                </a:solidFill>
                <a:effectLst/>
                <a:latin typeface="Arial"/>
                <a:ea typeface="Arial"/>
                <a:cs typeface="Arial"/>
                <a:sym typeface="Arial"/>
              </a:rPr>
              <a:t> (1976) made it clear that it in no way offered a general solution </a:t>
            </a:r>
            <a:r>
              <a:rPr lang="en-US" sz="1100" b="0" i="0" u="none" strike="noStrike" cap="none" dirty="0" err="1">
                <a:solidFill>
                  <a:srgbClr val="000000"/>
                </a:solidFill>
                <a:effectLst/>
                <a:latin typeface="Arial"/>
                <a:ea typeface="Arial"/>
                <a:cs typeface="Arial"/>
                <a:sym typeface="Arial"/>
              </a:rPr>
              <a:t>tion</a:t>
            </a:r>
            <a:r>
              <a:rPr lang="en-US" sz="1100" b="0" i="0" u="none" strike="noStrike" cap="none" dirty="0">
                <a:solidFill>
                  <a:srgbClr val="000000"/>
                </a:solidFill>
                <a:effectLst/>
                <a:latin typeface="Arial"/>
                <a:ea typeface="Arial"/>
                <a:cs typeface="Arial"/>
                <a:sym typeface="Arial"/>
              </a:rPr>
              <a:t> to the problem of natural language understanding.</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Nevertheless, users were quite affected by it. </a:t>
            </a:r>
            <a:r>
              <a:rPr lang="en-US" sz="1100" b="0" i="0" u="none" strike="noStrike" cap="none" dirty="0" err="1">
                <a:solidFill>
                  <a:srgbClr val="000000"/>
                </a:solidFill>
                <a:effectLst/>
                <a:latin typeface="Arial"/>
                <a:ea typeface="Arial"/>
                <a:cs typeface="Arial"/>
                <a:sym typeface="Arial"/>
              </a:rPr>
              <a:t>Weizenbaum</a:t>
            </a:r>
            <a:r>
              <a:rPr lang="en-US" sz="1100" b="0" i="0" u="none" strike="noStrike" cap="none" dirty="0">
                <a:solidFill>
                  <a:srgbClr val="000000"/>
                </a:solidFill>
                <a:effectLst/>
                <a:latin typeface="Arial"/>
                <a:ea typeface="Arial"/>
                <a:cs typeface="Arial"/>
                <a:sym typeface="Arial"/>
              </a:rPr>
              <a:t> wrote that he “was startled to see how quickly and how very deeply people conversing with DOCTOR became emotionally involved with the computer” (6). Janet Murray (1997) described him as being “so disconcerted by his achievement that he wrote a book warning of the dangers of attributing human thought to machines” (71).</a:t>
            </a:r>
          </a:p>
          <a:p>
            <a:pPr marL="158750" indent="0">
              <a:buNone/>
            </a:pPr>
            <a:r>
              <a:rPr lang="en-US" sz="1100" b="0" i="0" u="none" strike="noStrike" cap="none" dirty="0">
                <a:solidFill>
                  <a:srgbClr val="000000"/>
                </a:solidFill>
                <a:effectLst/>
                <a:latin typeface="Arial"/>
                <a:ea typeface="Arial"/>
                <a:cs typeface="Arial"/>
                <a:sym typeface="Arial"/>
              </a:rPr>
              <a:t>Some psychiatrists thought ELIZA/DOCTOR should be used in therapy; </a:t>
            </a:r>
            <a:r>
              <a:rPr lang="en-US" sz="1100" b="0" i="0" u="none" strike="noStrike" cap="none" dirty="0" err="1">
                <a:solidFill>
                  <a:srgbClr val="000000"/>
                </a:solidFill>
                <a:effectLst/>
                <a:latin typeface="Arial"/>
                <a:ea typeface="Arial"/>
                <a:cs typeface="Arial"/>
                <a:sym typeface="Arial"/>
              </a:rPr>
              <a:t>apy</a:t>
            </a:r>
            <a:r>
              <a:rPr lang="en-US" sz="1100" b="0" i="0" u="none" strike="noStrike" cap="none" dirty="0">
                <a:solidFill>
                  <a:srgbClr val="000000"/>
                </a:solidFill>
                <a:effectLst/>
                <a:latin typeface="Arial"/>
                <a:ea typeface="Arial"/>
                <a:cs typeface="Arial"/>
                <a:sym typeface="Arial"/>
              </a:rPr>
              <a:t>; people took contradictory positions on big questions in artificial intelligence </a:t>
            </a:r>
            <a:r>
              <a:rPr lang="en-US" sz="1100" b="0" i="0" u="none" strike="noStrike" cap="none" dirty="0" err="1">
                <a:solidFill>
                  <a:srgbClr val="000000"/>
                </a:solidFill>
                <a:effectLst/>
                <a:latin typeface="Arial"/>
                <a:ea typeface="Arial"/>
                <a:cs typeface="Arial"/>
                <a:sym typeface="Arial"/>
              </a:rPr>
              <a:t>gence</a:t>
            </a:r>
            <a:r>
              <a:rPr lang="en-US" sz="1100" b="0" i="0" u="none" strike="noStrike" cap="none" dirty="0">
                <a:solidFill>
                  <a:srgbClr val="000000"/>
                </a:solidFill>
                <a:effectLst/>
                <a:latin typeface="Arial"/>
                <a:ea typeface="Arial"/>
                <a:cs typeface="Arial"/>
                <a:sym typeface="Arial"/>
              </a:rPr>
              <a:t> based on ELIZA/DOCTOR; and the program inspired its own branch of computer literature based on conversation with fictional characters </a:t>
            </a:r>
            <a:r>
              <a:rPr lang="en-US" sz="1100" b="0" i="0" u="none" strike="noStrike" cap="none" dirty="0" err="1">
                <a:solidFill>
                  <a:srgbClr val="000000"/>
                </a:solidFill>
                <a:effectLst/>
                <a:latin typeface="Arial"/>
                <a:ea typeface="Arial"/>
                <a:cs typeface="Arial"/>
                <a:sym typeface="Arial"/>
              </a:rPr>
              <a:t>ters</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6914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Terry Winograd’s SHRDLU, which he programmed in LISP at the MIT Artificial Intelligence Laboratory during </a:t>
            </a:r>
            <a:r>
              <a:rPr lang="en-US" sz="1100" b="0" i="0" u="none" strike="noStrike" cap="none" dirty="0" err="1">
                <a:solidFill>
                  <a:srgbClr val="000000"/>
                </a:solidFill>
                <a:effectLst/>
                <a:latin typeface="Arial"/>
                <a:ea typeface="Arial"/>
                <a:cs typeface="Arial"/>
                <a:sym typeface="Arial"/>
              </a:rPr>
              <a:t>ing</a:t>
            </a:r>
            <a:r>
              <a:rPr lang="en-US" sz="1100" b="0" i="0" u="none" strike="noStrike" cap="none" dirty="0">
                <a:solidFill>
                  <a:srgbClr val="000000"/>
                </a:solidFill>
                <a:effectLst/>
                <a:latin typeface="Arial"/>
                <a:ea typeface="Arial"/>
                <a:cs typeface="Arial"/>
                <a:sym typeface="Arial"/>
              </a:rPr>
              <a:t> 1968-1970</a:t>
            </a:r>
          </a:p>
          <a:p>
            <a:pPr marL="158750" indent="0">
              <a:buNone/>
            </a:pPr>
            <a:r>
              <a:rPr lang="en-US" sz="1100" b="0" i="0" u="none" strike="noStrike" cap="none" dirty="0">
                <a:solidFill>
                  <a:srgbClr val="000000"/>
                </a:solidFill>
                <a:effectLst/>
                <a:latin typeface="Arial"/>
                <a:ea typeface="Arial"/>
                <a:cs typeface="Arial"/>
                <a:sym typeface="Arial"/>
              </a:rPr>
              <a:t>This program (named after the second row of keys on a Linotype machine; see Winograd 1999)) carried on a dialog with the user via teletype, also displaying an image of a tabletop with blocks on it. It could respond to natural language commands in real time,</a:t>
            </a:r>
          </a:p>
          <a:p>
            <a:pPr marL="158750" indent="0">
              <a:buNone/>
            </a:pPr>
            <a:r>
              <a:rPr lang="en-US" sz="1100" b="0" i="0" u="none" strike="noStrike" cap="none" dirty="0">
                <a:solidFill>
                  <a:srgbClr val="000000"/>
                </a:solidFill>
                <a:effectLst/>
                <a:latin typeface="Arial"/>
                <a:ea typeface="Arial"/>
                <a:cs typeface="Arial"/>
                <a:sym typeface="Arial"/>
              </a:rPr>
              <a:t>It would move the simulated blocks around if asked to; it could also answer questions about them.</a:t>
            </a:r>
          </a:p>
          <a:p>
            <a:pPr marL="158750" indent="0">
              <a:buNone/>
            </a:pPr>
            <a:r>
              <a:rPr lang="en-US" sz="1100" b="0" i="0" u="none" strike="noStrike" cap="none" dirty="0">
                <a:solidFill>
                  <a:srgbClr val="000000"/>
                </a:solidFill>
                <a:effectLst/>
                <a:latin typeface="Arial"/>
                <a:ea typeface="Arial"/>
                <a:cs typeface="Arial"/>
                <a:sym typeface="Arial"/>
              </a:rPr>
              <a:t>SHRDLU used its knowledge of the simulated world to help it parse input. It represented its knowledge as procedures.</a:t>
            </a:r>
          </a:p>
          <a:p>
            <a:pPr marL="158750" indent="0">
              <a:buNone/>
            </a:pPr>
            <a:r>
              <a:rPr lang="en-US" sz="1100" b="0" i="0" u="none" strike="noStrike" cap="none" dirty="0">
                <a:solidFill>
                  <a:srgbClr val="000000"/>
                </a:solidFill>
                <a:effectLst/>
                <a:latin typeface="Arial"/>
                <a:ea typeface="Arial"/>
                <a:cs typeface="Arial"/>
                <a:sym typeface="Arial"/>
              </a:rPr>
              <a:t>SHRDLU had eleven different components. There was a module for generating replies to the user, for instance, and one for simulating the blocks world (Winograd 1972). Here is a short excerpt from a much longer SHRDLU sample transcript:</a:t>
            </a:r>
          </a:p>
          <a:p>
            <a:pPr marL="158750" indent="0">
              <a:buNone/>
            </a:pPr>
            <a:r>
              <a:rPr lang="en-US" sz="1100" b="0" i="0" u="none" strike="noStrike" cap="none" dirty="0">
                <a:solidFill>
                  <a:srgbClr val="000000"/>
                </a:solidFill>
                <a:effectLst/>
                <a:latin typeface="Arial"/>
                <a:ea typeface="Arial"/>
                <a:cs typeface="Arial"/>
                <a:sym typeface="Arial"/>
              </a:rPr>
              <a:t>SHRDLU was able to understand almost any input just about anything that a human could understand-as long as it pertained to the blocks world.</a:t>
            </a:r>
          </a:p>
          <a:p>
            <a:pPr marL="158750" indent="0">
              <a:buNone/>
            </a:pPr>
            <a:endParaRPr lang="en-US" dirty="0"/>
          </a:p>
        </p:txBody>
      </p:sp>
    </p:spTree>
    <p:extLst>
      <p:ext uri="{BB962C8B-B14F-4D97-AF65-F5344CB8AC3E}">
        <p14:creationId xmlns:p14="http://schemas.microsoft.com/office/powerpoint/2010/main" val="1638393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1fc10556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1fc10556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world model is typically implemented in the interactive fiction program as some type of graph or tree with associated procedures.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5ad6b4699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5ad6b469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en.wikipedia.org</a:t>
            </a:r>
            <a:r>
              <a:rPr lang="en-US" dirty="0"/>
              <a:t>/wiki/</a:t>
            </a:r>
            <a:r>
              <a:rPr lang="en-US" dirty="0" err="1"/>
              <a:t>Colossal_Cave_Adventure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0800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Adventure has the player's character explore a mysterious cave that is rumored to be filled with treasure and gold. To explore the cave, the player types in one- or two-word commands to move their character through the cave, interact with objects in the cave, pick up items to put into their inventory, and other actions. The program acts as a narrator, describing to the player what each location in the cave has, the results of certain actions, or if it did not understand the player's commands, asking for the player to retype their actions.</a:t>
            </a:r>
          </a:p>
        </p:txBody>
      </p:sp>
    </p:spTree>
    <p:extLst>
      <p:ext uri="{BB962C8B-B14F-4D97-AF65-F5344CB8AC3E}">
        <p14:creationId xmlns:p14="http://schemas.microsoft.com/office/powerpoint/2010/main" val="2250821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the Action Castle map from Jared A Sorensen’s Parsley book.</a:t>
            </a:r>
          </a:p>
        </p:txBody>
      </p:sp>
    </p:spTree>
    <p:extLst>
      <p:ext uri="{BB962C8B-B14F-4D97-AF65-F5344CB8AC3E}">
        <p14:creationId xmlns:p14="http://schemas.microsoft.com/office/powerpoint/2010/main" val="1938894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the Jungle Adventure Map from Jared A Sorensen’s Parsley book.</a:t>
            </a:r>
          </a:p>
        </p:txBody>
      </p:sp>
    </p:spTree>
    <p:extLst>
      <p:ext uri="{BB962C8B-B14F-4D97-AF65-F5344CB8AC3E}">
        <p14:creationId xmlns:p14="http://schemas.microsoft.com/office/powerpoint/2010/main" val="252506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One of Ian Livingstone’s beautiful </a:t>
            </a:r>
            <a:r>
              <a:rPr lang="en-US" sz="1100" b="0" i="0" u="none" strike="noStrike" cap="none" dirty="0" err="1">
                <a:solidFill>
                  <a:srgbClr val="000000"/>
                </a:solidFill>
                <a:effectLst/>
                <a:latin typeface="Arial"/>
                <a:ea typeface="Arial"/>
                <a:cs typeface="Arial"/>
                <a:sym typeface="Arial"/>
              </a:rPr>
              <a:t>handdrawn</a:t>
            </a:r>
            <a:r>
              <a:rPr lang="en-US" sz="1100" b="0" i="0" u="none" strike="noStrike" cap="none" dirty="0">
                <a:solidFill>
                  <a:srgbClr val="000000"/>
                </a:solidFill>
                <a:effectLst/>
                <a:latin typeface="Arial"/>
                <a:ea typeface="Arial"/>
                <a:cs typeface="Arial"/>
                <a:sym typeface="Arial"/>
              </a:rPr>
              <a:t> maps for </a:t>
            </a:r>
            <a:r>
              <a:rPr lang="en-US" sz="1100" b="0" i="1" u="none" strike="noStrike" cap="none" dirty="0">
                <a:solidFill>
                  <a:srgbClr val="000000"/>
                </a:solidFill>
                <a:effectLst/>
                <a:latin typeface="Arial"/>
                <a:ea typeface="Arial"/>
                <a:cs typeface="Arial"/>
                <a:sym typeface="Arial"/>
              </a:rPr>
              <a:t>Port of Peril</a:t>
            </a:r>
          </a:p>
          <a:p>
            <a:pPr marL="158750" indent="0">
              <a:buNone/>
            </a:pPr>
            <a:r>
              <a:rPr lang="en-US" dirty="0"/>
              <a:t>https://</a:t>
            </a:r>
            <a:r>
              <a:rPr lang="en-US" dirty="0" err="1"/>
              <a:t>medium.com</a:t>
            </a:r>
            <a:r>
              <a:rPr lang="en-US" dirty="0"/>
              <a:t>/hello-words/ian-livingstones-top-tips-for-interactive-fiction-df16d987542e</a:t>
            </a:r>
          </a:p>
        </p:txBody>
      </p:sp>
    </p:spTree>
    <p:extLst>
      <p:ext uri="{BB962C8B-B14F-4D97-AF65-F5344CB8AC3E}">
        <p14:creationId xmlns:p14="http://schemas.microsoft.com/office/powerpoint/2010/main" val="2206614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5ad6b469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5ad6b469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  Reddit user ion_bond </a:t>
            </a:r>
            <a:br>
              <a:rPr lang="en"/>
            </a:br>
            <a:r>
              <a:rPr lang="en"/>
              <a:t>Source URL: https://www.reddit.com/r/zork/comments/5ximil/zork_map_mit_version_fantastic_game_i_spent_some/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5ad6b469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5ad6b469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In the case of Adventure’s “two-word” parser, which only accepts input of the form “verb” or “verb noun,” determining the grammatical structure of the input is trivial.</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5ad6b469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5ad6b469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Verbs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Can’t handle everyone, want to handle the most common and most interesting things that people might try.</a:t>
            </a:r>
          </a:p>
        </p:txBody>
      </p:sp>
    </p:spTree>
    <p:extLst>
      <p:ext uri="{BB962C8B-B14F-4D97-AF65-F5344CB8AC3E}">
        <p14:creationId xmlns:p14="http://schemas.microsoft.com/office/powerpoint/2010/main" val="3880081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It only accepted verb-noun commands, so that limits the possible interpretations of sentences.</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Adventure, with its primitive but effective way of understanding language, that endures and that became widespread. It also became the archetype of the text adventure and of interactive active fiction.</a:t>
            </a:r>
          </a:p>
          <a:p>
            <a:pPr marL="158750" indent="0">
              <a:buNone/>
            </a:pPr>
            <a:endParaRPr lang="en-US" dirty="0"/>
          </a:p>
        </p:txBody>
      </p:sp>
    </p:spTree>
    <p:extLst>
      <p:ext uri="{BB962C8B-B14F-4D97-AF65-F5344CB8AC3E}">
        <p14:creationId xmlns:p14="http://schemas.microsoft.com/office/powerpoint/2010/main" val="2158236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077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Adventure has the player's character explore a mysterious cave that is rumored to be filled with treasure and gold. To explore the cave, the player types in one- or two-word commands to move their character through the cave, interact with objects in the cave, pick up items to put into their inventory, and other actions. The program acts as a narrator, describing to the player what each location in the cave has, the results of certain actions, or if it did not understand the player's commands, asking for the player to retype their actions.</a:t>
            </a:r>
          </a:p>
        </p:txBody>
      </p:sp>
    </p:spTree>
    <p:extLst>
      <p:ext uri="{BB962C8B-B14F-4D97-AF65-F5344CB8AC3E}">
        <p14:creationId xmlns:p14="http://schemas.microsoft.com/office/powerpoint/2010/main" val="2688555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Infocom developed a custom virtual machine that could be implemented on a large number of platforms, and took standardized “story files” as input. Infocom was responsible for developing the interactive style that would be emulated by many later interpreters. The Infocom parser was widely regarded as the best of its era. It accepted complex, complete sentence commands like “put the blue book on the writing desk” at a time when most of its competitors parsers were restricted to simple two-word verb-noun combinations such as “put book”. The parser was actively upgraded with new features like undo and error correction, and later games would ‘understand’ multiple sentence input: ‘pick up the gem and put it in my bag. take the newspaper clipping out of my bag then burn it with the book of matches’.</a:t>
            </a:r>
          </a:p>
          <a:p>
            <a:endParaRPr lang="en-US" dirty="0"/>
          </a:p>
        </p:txBody>
      </p:sp>
    </p:spTree>
    <p:extLst>
      <p:ext uri="{BB962C8B-B14F-4D97-AF65-F5344CB8AC3E}">
        <p14:creationId xmlns:p14="http://schemas.microsoft.com/office/powerpoint/2010/main" val="1449950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are going to type something and the computer is not going to understand it.”</a:t>
            </a:r>
          </a:p>
          <a:p>
            <a:pPr marL="158750" indent="0">
              <a:buNone/>
            </a:pPr>
            <a:endParaRPr lang="en-US" dirty="0"/>
          </a:p>
          <a:p>
            <a:pPr marL="158750" indent="0">
              <a:buNone/>
            </a:pPr>
            <a:r>
              <a:rPr lang="en-US" dirty="0"/>
              <a:t>https://www.youtube.com/watch?v=LRhbcDzbGSU&amp;t=2361</a:t>
            </a:r>
          </a:p>
          <a:p>
            <a:pPr marL="158750" indent="0">
              <a:buNone/>
            </a:pPr>
            <a:r>
              <a:rPr lang="en-US" dirty="0"/>
              <a:t>4 minute clip – end at 43:25 (kill the player)</a:t>
            </a:r>
          </a:p>
          <a:p>
            <a:pPr marL="158750" indent="0">
              <a:buNone/>
            </a:pPr>
            <a:r>
              <a:rPr lang="en-US" dirty="0"/>
              <a:t>39:20 - Language understanding difficulty </a:t>
            </a:r>
          </a:p>
          <a:p>
            <a:pPr marL="158750" indent="0">
              <a:buNone/>
            </a:pPr>
            <a:r>
              <a:rPr lang="en-US" dirty="0"/>
              <a:t>41:30 - ELIZA</a:t>
            </a:r>
          </a:p>
          <a:p>
            <a:pPr marL="158750" indent="0">
              <a:buNone/>
            </a:pPr>
            <a:r>
              <a:rPr lang="en-US" dirty="0"/>
              <a:t>43:10 - potential end point (after you’ve implemented it yourself, your perspective changes)</a:t>
            </a:r>
          </a:p>
          <a:p>
            <a:pPr marL="158750" indent="0">
              <a:buNone/>
            </a:pPr>
            <a:r>
              <a:rPr lang="en-US" dirty="0"/>
              <a:t>43:25 - potential end point (we just killed the player)</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3446050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612586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071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Puzzles – 2 minutes. </a:t>
            </a:r>
            <a:r>
              <a:rPr lang="en-US" dirty="0">
                <a:hlinkClick r:id="rId3"/>
              </a:rPr>
              <a:t>https://www.youtube.com/watch?v=LRhbcDzbGSU&amp;t=3819</a:t>
            </a:r>
            <a:endParaRPr lang="en-US" sz="1100" b="0" i="0" u="none" strike="noStrike" cap="none" dirty="0">
              <a:solidFill>
                <a:srgbClr val="000000"/>
              </a:solidFill>
              <a:effectLst/>
              <a:latin typeface="Arial"/>
              <a:ea typeface="Arial"/>
              <a:cs typeface="Arial"/>
              <a:sym typeface="Arial"/>
            </a:endParaRPr>
          </a:p>
          <a:p>
            <a:pPr marL="158750" indent="0" algn="l">
              <a:buNone/>
            </a:pPr>
            <a:r>
              <a:rPr lang="en-US" sz="1100" b="0" i="0" u="none" strike="noStrike" cap="none" dirty="0">
                <a:solidFill>
                  <a:srgbClr val="000000"/>
                </a:solidFill>
                <a:effectLst/>
                <a:latin typeface="Arial"/>
                <a:ea typeface="Arial"/>
                <a:cs typeface="Arial"/>
                <a:sym typeface="Arial"/>
              </a:rPr>
              <a:t>103:50 - </a:t>
            </a:r>
            <a:r>
              <a:rPr lang="en-US" sz="1100" b="0" i="0" u="none" strike="noStrike" cap="none" dirty="0" err="1">
                <a:solidFill>
                  <a:srgbClr val="000000"/>
                </a:solidFill>
                <a:effectLst/>
                <a:latin typeface="Arial"/>
                <a:ea typeface="Arial"/>
                <a:cs typeface="Arial"/>
                <a:sym typeface="Arial"/>
              </a:rPr>
              <a:t>narrative+puzzles</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End. 105:56 </a:t>
            </a:r>
            <a:r>
              <a:rPr lang="en-US" sz="1100" b="1" i="0" u="none" strike="noStrike" cap="none" dirty="0">
                <a:solidFill>
                  <a:srgbClr val="000000"/>
                </a:solidFill>
                <a:effectLst/>
                <a:latin typeface="Arial"/>
                <a:ea typeface="Arial"/>
                <a:cs typeface="Arial"/>
                <a:sym typeface="Arial"/>
              </a:rPr>
              <a:t>The actual act of winning is trivial</a:t>
            </a:r>
          </a:p>
          <a:p>
            <a:pPr marL="158750" indent="0">
              <a:buNone/>
            </a:pPr>
            <a:endParaRPr lang="en-US" dirty="0"/>
          </a:p>
        </p:txBody>
      </p:sp>
    </p:spTree>
    <p:extLst>
      <p:ext uri="{BB962C8B-B14F-4D97-AF65-F5344CB8AC3E}">
        <p14:creationId xmlns:p14="http://schemas.microsoft.com/office/powerpoint/2010/main" val="3373999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3727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9543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is because, unlike in most works of fiction, the main character is closely associated with the player, and the events are seen to be happening as the player plays.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IF works dispense with second-person narrative entirely, opting for a first-person perspective (‘I’) or even placing the player in the position of an observer, rather than a direct participant.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Second-Person </a:t>
            </a:r>
            <a:r>
              <a:rPr lang="en-US" dirty="0"/>
              <a:t>– The reader is character within the story. This is done with the use of second-person pronouns like </a:t>
            </a:r>
            <a:r>
              <a:rPr lang="en-US" i="1" dirty="0"/>
              <a:t>you</a:t>
            </a:r>
            <a:r>
              <a:rPr lang="en-US" dirty="0"/>
              <a:t>. Stories and novels in second person are comparatively uncommon.</a:t>
            </a:r>
          </a:p>
          <a:p>
            <a:endParaRPr lang="en-US" dirty="0"/>
          </a:p>
        </p:txBody>
      </p:sp>
    </p:spTree>
    <p:extLst>
      <p:ext uri="{BB962C8B-B14F-4D97-AF65-F5344CB8AC3E}">
        <p14:creationId xmlns:p14="http://schemas.microsoft.com/office/powerpoint/2010/main" val="2435036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Jane Eyre the title character is telling her own story.</a:t>
            </a:r>
          </a:p>
          <a:p>
            <a:pPr marL="158750" indent="0">
              <a:buNone/>
            </a:pPr>
            <a:r>
              <a:rPr lang="en-US" dirty="0"/>
              <a:t>Other examples of first person narration: fictional autobiographies, detective fiction, internal monologues, </a:t>
            </a:r>
          </a:p>
          <a:p>
            <a:pPr marL="158750" indent="0">
              <a:buNone/>
            </a:pPr>
            <a:endParaRPr lang="en-US" dirty="0"/>
          </a:p>
          <a:p>
            <a:pPr marL="158750" indent="0">
              <a:buNone/>
            </a:pPr>
            <a:r>
              <a:rPr lang="en-US" dirty="0"/>
              <a:t>https://</a:t>
            </a:r>
            <a:r>
              <a:rPr lang="en-US" dirty="0" err="1"/>
              <a:t>en.wikipedia.org</a:t>
            </a:r>
            <a:r>
              <a:rPr lang="en-US" dirty="0"/>
              <a:t>/wiki/First-</a:t>
            </a:r>
            <a:r>
              <a:rPr lang="en-US" dirty="0" err="1"/>
              <a:t>person_narrative</a:t>
            </a:r>
            <a:r>
              <a:rPr lang="en-US" dirty="0"/>
              <a:t> This device allows the audience to see the narrator's mind's eye view of the fictional universe, but it is limited to the narrator's experiences and awareness of the true state of affairs,</a:t>
            </a:r>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With a first person narrative it is important to consider how the story is being told, i.e., is the character writing it down, telling it out loud, thinking it to themselves? And if they are writing it down, is it something meant to be read by the public, a private diary, or a story meant for one other person? The way the first person narrator is relating the story will affect the language used, the length of sentences, the tone of voice and many other things. A story presented as a secret diary could be interpreted much differently than a public statement.</a:t>
            </a:r>
            <a:r>
              <a:rPr lang="en-US" sz="1100" b="0" i="0" u="none" strike="noStrike" cap="none" baseline="30000" dirty="0">
                <a:solidFill>
                  <a:srgbClr val="000000"/>
                </a:solidFill>
                <a:effectLst/>
                <a:latin typeface="Arial"/>
                <a:ea typeface="Arial"/>
                <a:cs typeface="Arial"/>
                <a:sym typeface="Arial"/>
                <a:hlinkClick r:id="rId3"/>
              </a:rPr>
              <a:t>[2]</a:t>
            </a:r>
            <a:endParaRPr lang="en-US" dirty="0"/>
          </a:p>
          <a:p>
            <a:pPr marL="158750" indent="0">
              <a:buNone/>
            </a:pPr>
            <a:endParaRPr lang="en-US" dirty="0"/>
          </a:p>
          <a:p>
            <a:pPr marL="158750" indent="0">
              <a:buNone/>
            </a:pPr>
            <a:r>
              <a:rPr lang="en-US" dirty="0"/>
              <a:t>https://</a:t>
            </a:r>
            <a:r>
              <a:rPr lang="en-US" dirty="0" err="1"/>
              <a:t>en.wikipedia.org</a:t>
            </a:r>
            <a:r>
              <a:rPr lang="en-US" dirty="0"/>
              <a:t>/wiki/Narration</a:t>
            </a:r>
            <a:br>
              <a:rPr lang="en-US" dirty="0"/>
            </a:br>
            <a:r>
              <a:rPr lang="en-US" sz="1100" b="0" i="0" u="none" strike="noStrike" cap="none" dirty="0">
                <a:solidFill>
                  <a:srgbClr val="000000"/>
                </a:solidFill>
                <a:effectLst/>
                <a:latin typeface="Arial"/>
                <a:ea typeface="Arial"/>
                <a:cs typeface="Arial"/>
                <a:sym typeface="Arial"/>
              </a:rPr>
              <a:t>A first-person point of view reveals the story through a participant narrator. First person creates a close relationship between the narrator and reader, by referring to the viewpoint character with first person pronouns like </a:t>
            </a:r>
            <a:r>
              <a:rPr lang="en-US" sz="1100" b="0" i="1"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if the narrator is part of a larger group).</a:t>
            </a:r>
            <a:r>
              <a:rPr lang="en-US" sz="1100" b="0" i="0" u="none" strike="noStrike" cap="none" baseline="30000" dirty="0">
                <a:solidFill>
                  <a:srgbClr val="000000"/>
                </a:solidFill>
                <a:effectLst/>
                <a:latin typeface="Arial"/>
                <a:ea typeface="Arial"/>
                <a:cs typeface="Arial"/>
                <a:sym typeface="Arial"/>
                <a:hlinkClick r:id="rId4"/>
              </a:rPr>
              <a:t>[12]</a:t>
            </a:r>
            <a:r>
              <a:rPr lang="en-US" sz="1100" b="0" i="0" u="none" strike="noStrike" cap="none" dirty="0">
                <a:solidFill>
                  <a:srgbClr val="000000"/>
                </a:solidFill>
                <a:effectLst/>
                <a:latin typeface="Arial"/>
                <a:ea typeface="Arial"/>
                <a:cs typeface="Arial"/>
                <a:sym typeface="Arial"/>
              </a:rPr>
              <a:t> That is, the narrator openly acknowledges their own existence. Frequently, the first-person narrator is the </a:t>
            </a:r>
            <a:r>
              <a:rPr lang="en-US" sz="1100" b="0" i="0" u="none" strike="noStrike" cap="none" dirty="0">
                <a:solidFill>
                  <a:srgbClr val="000000"/>
                </a:solidFill>
                <a:effectLst/>
                <a:latin typeface="Arial"/>
                <a:ea typeface="Arial"/>
                <a:cs typeface="Arial"/>
                <a:sym typeface="Arial"/>
                <a:hlinkClick r:id="rId5" tooltip="Protagonist"/>
              </a:rPr>
              <a:t>protagonist</a:t>
            </a:r>
            <a:r>
              <a:rPr lang="en-US" sz="1100" b="0" i="0" u="none" strike="noStrike" cap="none" dirty="0">
                <a:solidFill>
                  <a:srgbClr val="000000"/>
                </a:solidFill>
                <a:effectLst/>
                <a:latin typeface="Arial"/>
                <a:ea typeface="Arial"/>
                <a:cs typeface="Arial"/>
                <a:sym typeface="Arial"/>
              </a:rPr>
              <a:t>, whose inner thoughts are expressed to the audience, even if not to any of the other characters. A first person narrator with limited omniscience is not able to witness or understand all facets of any situation. Thus, a narrator with this perspective will not be able to report the circumstances fully and will leave the reader with a subjective record of the plot details. Additionally, this narrator's character could be pursuing a hidden agenda or may be struggling with mental or physical challenges that further hamper their ability to tell the reader the whole, accurate truth of events. This form includes </a:t>
            </a:r>
            <a:r>
              <a:rPr lang="en-US" sz="1100" b="0" i="0" u="none" strike="noStrike" cap="none" dirty="0">
                <a:solidFill>
                  <a:srgbClr val="000000"/>
                </a:solidFill>
                <a:effectLst/>
                <a:latin typeface="Arial"/>
                <a:ea typeface="Arial"/>
                <a:cs typeface="Arial"/>
                <a:sym typeface="Arial"/>
                <a:hlinkClick r:id="rId6" tooltip="Free indirect speech"/>
              </a:rPr>
              <a:t>temporary first-person narration</a:t>
            </a:r>
            <a:r>
              <a:rPr lang="en-US" sz="1100" b="0" i="0" u="none" strike="noStrike" cap="none" dirty="0">
                <a:solidFill>
                  <a:srgbClr val="000000"/>
                </a:solidFill>
                <a:effectLst/>
                <a:latin typeface="Arial"/>
                <a:ea typeface="Arial"/>
                <a:cs typeface="Arial"/>
                <a:sym typeface="Arial"/>
              </a:rPr>
              <a:t> as a </a:t>
            </a:r>
            <a:r>
              <a:rPr lang="en-US" sz="1100" b="0" i="0" u="none" strike="noStrike" cap="none" dirty="0">
                <a:solidFill>
                  <a:srgbClr val="000000"/>
                </a:solidFill>
                <a:effectLst/>
                <a:latin typeface="Arial"/>
                <a:ea typeface="Arial"/>
                <a:cs typeface="Arial"/>
                <a:sym typeface="Arial"/>
                <a:hlinkClick r:id="rId7" tooltip="Story within a story"/>
              </a:rPr>
              <a:t>story within a story</a:t>
            </a:r>
            <a:r>
              <a:rPr lang="en-US" sz="1100" b="0" i="0" u="none" strike="noStrike" cap="none" dirty="0">
                <a:solidFill>
                  <a:srgbClr val="000000"/>
                </a:solidFill>
                <a:effectLst/>
                <a:latin typeface="Arial"/>
                <a:ea typeface="Arial"/>
                <a:cs typeface="Arial"/>
                <a:sym typeface="Arial"/>
              </a:rPr>
              <a:t>, wherein a narrator or character observing the telling of a story by another is reproduced in full, temporarily and without interruption shifting narration to the speaker. The first-person narrator can also be the </a:t>
            </a:r>
            <a:r>
              <a:rPr lang="en-US" sz="1100" b="0" i="0" u="none" strike="noStrike" cap="none" dirty="0">
                <a:solidFill>
                  <a:srgbClr val="000000"/>
                </a:solidFill>
                <a:effectLst/>
                <a:latin typeface="Arial"/>
                <a:ea typeface="Arial"/>
                <a:cs typeface="Arial"/>
                <a:sym typeface="Arial"/>
                <a:hlinkClick r:id="rId8" tooltip="Focal character"/>
              </a:rPr>
              <a:t>focal character</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178133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d43c44f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d43c44f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possess the Onyx Medallion, turn to 319.</a:t>
            </a: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Jane Eyre the title character is telling her own story.</a:t>
            </a:r>
          </a:p>
          <a:p>
            <a:endParaRPr lang="en-US" dirty="0"/>
          </a:p>
          <a:p>
            <a:r>
              <a:rPr lang="en-US" dirty="0"/>
              <a:t>https://</a:t>
            </a:r>
            <a:r>
              <a:rPr lang="en-US" dirty="0" err="1"/>
              <a:t>en.wikipedia.org</a:t>
            </a:r>
            <a:r>
              <a:rPr lang="en-US" dirty="0"/>
              <a:t>/wiki/First-</a:t>
            </a:r>
            <a:r>
              <a:rPr lang="en-US" dirty="0" err="1"/>
              <a:t>person_narrative</a:t>
            </a:r>
            <a:r>
              <a:rPr lang="en-US" dirty="0"/>
              <a:t> This device allows the audience to see the narrator's mind's eye view of the fictional universe, but it is limited to the narrator's experiences and awareness of the true state of affairs</a:t>
            </a:r>
          </a:p>
          <a:p>
            <a:endParaRPr lang="en-US" dirty="0"/>
          </a:p>
          <a:p>
            <a:r>
              <a:rPr lang="en-US" dirty="0"/>
              <a:t>https://</a:t>
            </a:r>
            <a:r>
              <a:rPr lang="en-US" dirty="0" err="1"/>
              <a:t>en.wikipedia.org</a:t>
            </a:r>
            <a:r>
              <a:rPr lang="en-US" dirty="0"/>
              <a:t>/wiki/Narration</a:t>
            </a:r>
            <a:br>
              <a:rPr lang="en-US" dirty="0"/>
            </a:br>
            <a:r>
              <a:rPr lang="en-US" sz="1100" b="0" i="0" u="none" strike="noStrike" cap="none" dirty="0">
                <a:solidFill>
                  <a:srgbClr val="000000"/>
                </a:solidFill>
                <a:effectLst/>
                <a:latin typeface="Arial"/>
                <a:ea typeface="Arial"/>
                <a:cs typeface="Arial"/>
                <a:sym typeface="Arial"/>
              </a:rPr>
              <a:t>A first-person point of view reveals the story through a participant narrator. First person creates a close relationship between the narrator and reader, by referring to the viewpoint character with first person pronouns like </a:t>
            </a:r>
            <a:r>
              <a:rPr lang="en-US" sz="1100" b="0" i="1"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if the narrator is part of a larger group).</a:t>
            </a:r>
            <a:r>
              <a:rPr lang="en-US" sz="1100" b="0" i="0" u="none" strike="noStrike" cap="none" baseline="30000" dirty="0">
                <a:solidFill>
                  <a:srgbClr val="000000"/>
                </a:solidFill>
                <a:effectLst/>
                <a:latin typeface="Arial"/>
                <a:ea typeface="Arial"/>
                <a:cs typeface="Arial"/>
                <a:sym typeface="Arial"/>
                <a:hlinkClick r:id="rId3"/>
              </a:rPr>
              <a:t>[12]</a:t>
            </a:r>
            <a:r>
              <a:rPr lang="en-US" sz="1100" b="0" i="0" u="none" strike="noStrike" cap="none" dirty="0">
                <a:solidFill>
                  <a:srgbClr val="000000"/>
                </a:solidFill>
                <a:effectLst/>
                <a:latin typeface="Arial"/>
                <a:ea typeface="Arial"/>
                <a:cs typeface="Arial"/>
                <a:sym typeface="Arial"/>
              </a:rPr>
              <a:t> That is, the narrator openly acknowledges their own existence. Frequently, the first-person narrator is the </a:t>
            </a:r>
            <a:r>
              <a:rPr lang="en-US" sz="1100" b="0" i="0" u="none" strike="noStrike" cap="none" dirty="0">
                <a:solidFill>
                  <a:srgbClr val="000000"/>
                </a:solidFill>
                <a:effectLst/>
                <a:latin typeface="Arial"/>
                <a:ea typeface="Arial"/>
                <a:cs typeface="Arial"/>
                <a:sym typeface="Arial"/>
                <a:hlinkClick r:id="rId4" tooltip="Protagonist"/>
              </a:rPr>
              <a:t>protagonist</a:t>
            </a:r>
            <a:r>
              <a:rPr lang="en-US" sz="1100" b="0" i="0" u="none" strike="noStrike" cap="none" dirty="0">
                <a:solidFill>
                  <a:srgbClr val="000000"/>
                </a:solidFill>
                <a:effectLst/>
                <a:latin typeface="Arial"/>
                <a:ea typeface="Arial"/>
                <a:cs typeface="Arial"/>
                <a:sym typeface="Arial"/>
              </a:rPr>
              <a:t>, whose inner thoughts are expressed to the audience, even if not to any of the other characters. A first person narrator with limited omniscience is not able to witness or understand all facets of any situation. Thus, a narrator with this perspective will not be able to report the circumstances fully and will leave the reader with a subjective record of the plot details. Additionally, this narrator's character could be pursuing a hidden agenda or may be struggling with mental or physical challenges that further hamper their ability to tell the reader the whole, accurate truth of events. This form includes </a:t>
            </a:r>
            <a:r>
              <a:rPr lang="en-US" sz="1100" b="0" i="0" u="none" strike="noStrike" cap="none" dirty="0">
                <a:solidFill>
                  <a:srgbClr val="000000"/>
                </a:solidFill>
                <a:effectLst/>
                <a:latin typeface="Arial"/>
                <a:ea typeface="Arial"/>
                <a:cs typeface="Arial"/>
                <a:sym typeface="Arial"/>
                <a:hlinkClick r:id="rId5" tooltip="Free indirect speech"/>
              </a:rPr>
              <a:t>temporary first-person narration</a:t>
            </a:r>
            <a:r>
              <a:rPr lang="en-US" sz="1100" b="0" i="0" u="none" strike="noStrike" cap="none" dirty="0">
                <a:solidFill>
                  <a:srgbClr val="000000"/>
                </a:solidFill>
                <a:effectLst/>
                <a:latin typeface="Arial"/>
                <a:ea typeface="Arial"/>
                <a:cs typeface="Arial"/>
                <a:sym typeface="Arial"/>
              </a:rPr>
              <a:t> as a </a:t>
            </a:r>
            <a:r>
              <a:rPr lang="en-US" sz="1100" b="0" i="0" u="none" strike="noStrike" cap="none" dirty="0">
                <a:solidFill>
                  <a:srgbClr val="000000"/>
                </a:solidFill>
                <a:effectLst/>
                <a:latin typeface="Arial"/>
                <a:ea typeface="Arial"/>
                <a:cs typeface="Arial"/>
                <a:sym typeface="Arial"/>
                <a:hlinkClick r:id="rId6" tooltip="Story within a story"/>
              </a:rPr>
              <a:t>story within a story</a:t>
            </a:r>
            <a:r>
              <a:rPr lang="en-US" sz="1100" b="0" i="0" u="none" strike="noStrike" cap="none" dirty="0">
                <a:solidFill>
                  <a:srgbClr val="000000"/>
                </a:solidFill>
                <a:effectLst/>
                <a:latin typeface="Arial"/>
                <a:ea typeface="Arial"/>
                <a:cs typeface="Arial"/>
                <a:sym typeface="Arial"/>
              </a:rPr>
              <a:t>, wherein a narrator or character observing the telling of a story by another is reproduced in full, temporarily and without interruption shifting narration to the speaker. The first-person narrator can also be the </a:t>
            </a:r>
            <a:r>
              <a:rPr lang="en-US" sz="1100" b="0" i="0" u="none" strike="noStrike" cap="none" dirty="0">
                <a:solidFill>
                  <a:srgbClr val="000000"/>
                </a:solidFill>
                <a:effectLst/>
                <a:latin typeface="Arial"/>
                <a:ea typeface="Arial"/>
                <a:cs typeface="Arial"/>
                <a:sym typeface="Arial"/>
                <a:hlinkClick r:id="rId7" tooltip="Focal character"/>
              </a:rPr>
              <a:t>focal character</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2656075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Jane Eyre the title character is telling her own story.</a:t>
            </a:r>
          </a:p>
          <a:p>
            <a:pPr marL="158750" indent="0">
              <a:buNone/>
            </a:pPr>
            <a:r>
              <a:rPr lang="en-US" dirty="0"/>
              <a:t>Other examples of first person narration: fictional autobiographies, detective fiction, internal monologues, </a:t>
            </a:r>
          </a:p>
          <a:p>
            <a:pPr marL="158750" indent="0">
              <a:buNone/>
            </a:pPr>
            <a:endParaRPr lang="en-US" dirty="0"/>
          </a:p>
          <a:p>
            <a:pPr marL="158750" indent="0">
              <a:buNone/>
            </a:pPr>
            <a:r>
              <a:rPr lang="en-US" dirty="0"/>
              <a:t>https://</a:t>
            </a:r>
            <a:r>
              <a:rPr lang="en-US" dirty="0" err="1"/>
              <a:t>en.wikipedia.org</a:t>
            </a:r>
            <a:r>
              <a:rPr lang="en-US" dirty="0"/>
              <a:t>/wiki/First-</a:t>
            </a:r>
            <a:r>
              <a:rPr lang="en-US" dirty="0" err="1"/>
              <a:t>person_narrative</a:t>
            </a:r>
            <a:r>
              <a:rPr lang="en-US" dirty="0"/>
              <a:t> This device allows the audience to see the narrator's mind's eye view of the fictional universe, but it is limited to the narrator's experiences and awareness of the true state of affairs,</a:t>
            </a:r>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With a first person narrative it is important to consider how the story is being told, i.e., is the character writing it down, telling it out loud, thinking it to themselves? And if they are writing it down, is it something meant to be read by the public, a private diary, or a story meant for one other person? The way the first person narrator is relating the story will affect the language used, the length of sentences, the tone of voice and many other things. A story presented as a secret diary could be interpreted much differently than a public statement.</a:t>
            </a:r>
            <a:r>
              <a:rPr lang="en-US" sz="1100" b="0" i="0" u="none" strike="noStrike" cap="none" baseline="30000" dirty="0">
                <a:solidFill>
                  <a:srgbClr val="000000"/>
                </a:solidFill>
                <a:effectLst/>
                <a:latin typeface="Arial"/>
                <a:ea typeface="Arial"/>
                <a:cs typeface="Arial"/>
                <a:sym typeface="Arial"/>
                <a:hlinkClick r:id="rId3"/>
              </a:rPr>
              <a:t>[2]</a:t>
            </a:r>
            <a:endParaRPr lang="en-US" dirty="0"/>
          </a:p>
          <a:p>
            <a:pPr marL="158750" indent="0">
              <a:buNone/>
            </a:pPr>
            <a:endParaRPr lang="en-US" dirty="0"/>
          </a:p>
          <a:p>
            <a:pPr marL="158750" indent="0">
              <a:buNone/>
            </a:pPr>
            <a:r>
              <a:rPr lang="en-US" dirty="0"/>
              <a:t>https://</a:t>
            </a:r>
            <a:r>
              <a:rPr lang="en-US" dirty="0" err="1"/>
              <a:t>en.wikipedia.org</a:t>
            </a:r>
            <a:r>
              <a:rPr lang="en-US" dirty="0"/>
              <a:t>/wiki/Narration</a:t>
            </a:r>
            <a:br>
              <a:rPr lang="en-US" dirty="0"/>
            </a:br>
            <a:r>
              <a:rPr lang="en-US" sz="1100" b="0" i="0" u="none" strike="noStrike" cap="none" dirty="0">
                <a:solidFill>
                  <a:srgbClr val="000000"/>
                </a:solidFill>
                <a:effectLst/>
                <a:latin typeface="Arial"/>
                <a:ea typeface="Arial"/>
                <a:cs typeface="Arial"/>
                <a:sym typeface="Arial"/>
              </a:rPr>
              <a:t>A first-person point of view reveals the story through a participant narrator. First person creates a close relationship between the narrator and reader, by referring to the viewpoint character with first person pronouns like </a:t>
            </a:r>
            <a:r>
              <a:rPr lang="en-US" sz="1100" b="0" i="1"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if the narrator is part of a larger group).</a:t>
            </a:r>
            <a:r>
              <a:rPr lang="en-US" sz="1100" b="0" i="0" u="none" strike="noStrike" cap="none" baseline="30000" dirty="0">
                <a:solidFill>
                  <a:srgbClr val="000000"/>
                </a:solidFill>
                <a:effectLst/>
                <a:latin typeface="Arial"/>
                <a:ea typeface="Arial"/>
                <a:cs typeface="Arial"/>
                <a:sym typeface="Arial"/>
                <a:hlinkClick r:id="rId4"/>
              </a:rPr>
              <a:t>[12]</a:t>
            </a:r>
            <a:r>
              <a:rPr lang="en-US" sz="1100" b="0" i="0" u="none" strike="noStrike" cap="none" dirty="0">
                <a:solidFill>
                  <a:srgbClr val="000000"/>
                </a:solidFill>
                <a:effectLst/>
                <a:latin typeface="Arial"/>
                <a:ea typeface="Arial"/>
                <a:cs typeface="Arial"/>
                <a:sym typeface="Arial"/>
              </a:rPr>
              <a:t> That is, the narrator openly acknowledges their own existence. Frequently, the first-person narrator is the </a:t>
            </a:r>
            <a:r>
              <a:rPr lang="en-US" sz="1100" b="0" i="0" u="none" strike="noStrike" cap="none" dirty="0">
                <a:solidFill>
                  <a:srgbClr val="000000"/>
                </a:solidFill>
                <a:effectLst/>
                <a:latin typeface="Arial"/>
                <a:ea typeface="Arial"/>
                <a:cs typeface="Arial"/>
                <a:sym typeface="Arial"/>
                <a:hlinkClick r:id="rId5" tooltip="Protagonist"/>
              </a:rPr>
              <a:t>protagonist</a:t>
            </a:r>
            <a:r>
              <a:rPr lang="en-US" sz="1100" b="0" i="0" u="none" strike="noStrike" cap="none" dirty="0">
                <a:solidFill>
                  <a:srgbClr val="000000"/>
                </a:solidFill>
                <a:effectLst/>
                <a:latin typeface="Arial"/>
                <a:ea typeface="Arial"/>
                <a:cs typeface="Arial"/>
                <a:sym typeface="Arial"/>
              </a:rPr>
              <a:t>, whose inner thoughts are expressed to the audience, even if not to any of the other characters. A first person narrator with limited omniscience is not able to witness or understand all facets of any situation. Thus, a narrator with this perspective will not be able to report the circumstances fully and will leave the reader with a subjective record of the plot details. Additionally, this narrator's character could be pursuing a hidden agenda or may be struggling with mental or physical challenges that further hamper their ability to tell the reader the whole, accurate truth of events. This form includes </a:t>
            </a:r>
            <a:r>
              <a:rPr lang="en-US" sz="1100" b="0" i="0" u="none" strike="noStrike" cap="none" dirty="0">
                <a:solidFill>
                  <a:srgbClr val="000000"/>
                </a:solidFill>
                <a:effectLst/>
                <a:latin typeface="Arial"/>
                <a:ea typeface="Arial"/>
                <a:cs typeface="Arial"/>
                <a:sym typeface="Arial"/>
                <a:hlinkClick r:id="rId6" tooltip="Free indirect speech"/>
              </a:rPr>
              <a:t>temporary first-person narration</a:t>
            </a:r>
            <a:r>
              <a:rPr lang="en-US" sz="1100" b="0" i="0" u="none" strike="noStrike" cap="none" dirty="0">
                <a:solidFill>
                  <a:srgbClr val="000000"/>
                </a:solidFill>
                <a:effectLst/>
                <a:latin typeface="Arial"/>
                <a:ea typeface="Arial"/>
                <a:cs typeface="Arial"/>
                <a:sym typeface="Arial"/>
              </a:rPr>
              <a:t> as a </a:t>
            </a:r>
            <a:r>
              <a:rPr lang="en-US" sz="1100" b="0" i="0" u="none" strike="noStrike" cap="none" dirty="0">
                <a:solidFill>
                  <a:srgbClr val="000000"/>
                </a:solidFill>
                <a:effectLst/>
                <a:latin typeface="Arial"/>
                <a:ea typeface="Arial"/>
                <a:cs typeface="Arial"/>
                <a:sym typeface="Arial"/>
                <a:hlinkClick r:id="rId7" tooltip="Story within a story"/>
              </a:rPr>
              <a:t>story within a story</a:t>
            </a:r>
            <a:r>
              <a:rPr lang="en-US" sz="1100" b="0" i="0" u="none" strike="noStrike" cap="none" dirty="0">
                <a:solidFill>
                  <a:srgbClr val="000000"/>
                </a:solidFill>
                <a:effectLst/>
                <a:latin typeface="Arial"/>
                <a:ea typeface="Arial"/>
                <a:cs typeface="Arial"/>
                <a:sym typeface="Arial"/>
              </a:rPr>
              <a:t>, wherein a narrator or character observing the telling of a story by another is reproduced in full, temporarily and without interruption shifting narration to the speaker. The first-person narrator can also be the </a:t>
            </a:r>
            <a:r>
              <a:rPr lang="en-US" sz="1100" b="0" i="0" u="none" strike="noStrike" cap="none" dirty="0">
                <a:solidFill>
                  <a:srgbClr val="000000"/>
                </a:solidFill>
                <a:effectLst/>
                <a:latin typeface="Arial"/>
                <a:ea typeface="Arial"/>
                <a:cs typeface="Arial"/>
                <a:sym typeface="Arial"/>
                <a:hlinkClick r:id="rId8" tooltip="Focal character"/>
              </a:rPr>
              <a:t>focal character</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2109810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Traditionally, third-person narration is the most commonly used narrative mode in literature. It does not require that the narrator's existence be explained or developed as a particular character, as would be the case with a first-person narrator. It thus allows a story to be told without detailing any information about the teller (narrator) of the story. Instead, a third-person narrator is often simply some disembodied commentary or voice, rather than a fully developed character.</a:t>
            </a:r>
          </a:p>
          <a:p>
            <a:pPr marL="158750" indent="0">
              <a:buNone/>
            </a:pP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en.wikipedia.org</a:t>
            </a:r>
            <a:r>
              <a:rPr lang="en-US" sz="1100" b="0" i="0" u="none" strike="noStrike" cap="none" dirty="0">
                <a:solidFill>
                  <a:srgbClr val="000000"/>
                </a:solidFill>
                <a:effectLst/>
                <a:latin typeface="Arial"/>
                <a:ea typeface="Arial"/>
                <a:cs typeface="Arial"/>
                <a:sym typeface="Arial"/>
              </a:rPr>
              <a:t>/wiki/</a:t>
            </a:r>
            <a:r>
              <a:rPr lang="en-US" sz="1100" b="0" i="0" u="none" strike="noStrike" cap="none" dirty="0" err="1">
                <a:solidFill>
                  <a:srgbClr val="000000"/>
                </a:solidFill>
                <a:effectLst/>
                <a:latin typeface="Arial"/>
                <a:ea typeface="Arial"/>
                <a:cs typeface="Arial"/>
                <a:sym typeface="Arial"/>
              </a:rPr>
              <a:t>Narration#Third-person</a:t>
            </a:r>
            <a:br>
              <a:rPr lang="en-US" dirty="0"/>
            </a:br>
            <a:endParaRPr lang="en-US" dirty="0"/>
          </a:p>
        </p:txBody>
      </p:sp>
    </p:spTree>
    <p:extLst>
      <p:ext uri="{BB962C8B-B14F-4D97-AF65-F5344CB8AC3E}">
        <p14:creationId xmlns:p14="http://schemas.microsoft.com/office/powerpoint/2010/main" val="3640136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107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a:t>
            </a:r>
            <a:r>
              <a:rPr lang="en-US" dirty="0" err="1"/>
              <a:t>www.youtube.com</a:t>
            </a:r>
            <a:r>
              <a:rPr lang="en-US" dirty="0"/>
              <a:t>/</a:t>
            </a:r>
            <a:r>
              <a:rPr lang="en-US" dirty="0" err="1"/>
              <a:t>watch?v</a:t>
            </a:r>
            <a:r>
              <a:rPr lang="en-US" dirty="0"/>
              <a:t>=</a:t>
            </a:r>
            <a:r>
              <a:rPr lang="en-US" dirty="0" err="1"/>
              <a:t>LRhbcDzbGSU&amp;t</a:t>
            </a:r>
            <a:r>
              <a:rPr lang="en-US" dirty="0"/>
              <a:t>=3955</a:t>
            </a:r>
          </a:p>
          <a:p>
            <a:pPr marL="158750" indent="0">
              <a:buNone/>
            </a:pPr>
            <a:r>
              <a:rPr lang="en-US" sz="1100" b="0" i="0" u="none" strike="noStrike" cap="none" dirty="0">
                <a:solidFill>
                  <a:srgbClr val="000000"/>
                </a:solidFill>
                <a:effectLst/>
                <a:latin typeface="Arial"/>
                <a:ea typeface="Arial"/>
                <a:cs typeface="Arial"/>
                <a:sym typeface="Arial"/>
              </a:rPr>
              <a:t>Narratives (The quest – 1 minute)</a:t>
            </a:r>
          </a:p>
          <a:p>
            <a:pPr marL="158750" indent="0">
              <a:buNone/>
            </a:pPr>
            <a:r>
              <a:rPr lang="en-US" sz="1100" b="0" i="0" u="none" strike="noStrike" cap="none" dirty="0">
                <a:solidFill>
                  <a:srgbClr val="000000"/>
                </a:solidFill>
                <a:effectLst/>
                <a:latin typeface="Arial"/>
                <a:ea typeface="Arial"/>
                <a:cs typeface="Arial"/>
                <a:sym typeface="Arial"/>
              </a:rPr>
              <a:t>105:55 - Robert Pinsky </a:t>
            </a:r>
          </a:p>
          <a:p>
            <a:pPr marL="158750" indent="0">
              <a:buNone/>
            </a:pPr>
            <a:r>
              <a:rPr lang="en-US" sz="1100" b="0" i="0" u="none" strike="noStrike" cap="none" dirty="0">
                <a:solidFill>
                  <a:srgbClr val="000000"/>
                </a:solidFill>
                <a:effectLst/>
                <a:latin typeface="Arial"/>
                <a:ea typeface="Arial"/>
                <a:cs typeface="Arial"/>
                <a:sym typeface="Arial"/>
              </a:rPr>
              <a:t>107:06 - potential end  - </a:t>
            </a:r>
            <a:r>
              <a:rPr lang="en-US" sz="1100" b="1" i="0" u="none" strike="noStrike" cap="none" dirty="0">
                <a:solidFill>
                  <a:srgbClr val="000000"/>
                </a:solidFill>
                <a:effectLst/>
                <a:latin typeface="Arial"/>
                <a:ea typeface="Arial"/>
                <a:cs typeface="Arial"/>
                <a:sym typeface="Arial"/>
              </a:rPr>
              <a:t>The imagery was very traditional</a:t>
            </a:r>
          </a:p>
          <a:p>
            <a:pPr marL="158750" indent="0">
              <a:buNone/>
            </a:pPr>
            <a:endParaRPr lang="en-US" dirty="0"/>
          </a:p>
        </p:txBody>
      </p:sp>
    </p:spTree>
    <p:extLst>
      <p:ext uri="{BB962C8B-B14F-4D97-AF65-F5344CB8AC3E}">
        <p14:creationId xmlns:p14="http://schemas.microsoft.com/office/powerpoint/2010/main" val="3265045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504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157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lnSpc>
                <a:spcPct val="105000"/>
              </a:lnSpc>
              <a:spcAft>
                <a:spcPts val="600"/>
              </a:spcAft>
              <a:buNone/>
            </a:pPr>
            <a:r>
              <a:rPr lang="en-US" sz="1100" dirty="0"/>
              <a:t>3 minute clips</a:t>
            </a:r>
          </a:p>
          <a:p>
            <a:pPr marL="114300" indent="0">
              <a:lnSpc>
                <a:spcPct val="105000"/>
              </a:lnSpc>
              <a:spcAft>
                <a:spcPts val="600"/>
              </a:spcAft>
              <a:buNone/>
            </a:pPr>
            <a:r>
              <a:rPr lang="en-US" sz="1100" dirty="0"/>
              <a:t>Text-based games are great tools for AI research because to succeed at a text-based game an AI needs to understand language, perform common-sense reasoning, deal with a combinatorial action space and overcome common reinforcement learning problems like partial observability and rewards sparsity. These skills are ultimately key skills needed for artificial general intelligence.</a:t>
            </a:r>
          </a:p>
          <a:p>
            <a:pPr marL="114300" indent="0">
              <a:lnSpc>
                <a:spcPct val="105000"/>
              </a:lnSpc>
              <a:spcAft>
                <a:spcPts val="600"/>
              </a:spcAft>
              <a:buNone/>
            </a:pPr>
            <a:endParaRPr lang="en-US" sz="1100" dirty="0"/>
          </a:p>
        </p:txBody>
      </p:sp>
    </p:spTree>
    <p:extLst>
      <p:ext uri="{BB962C8B-B14F-4D97-AF65-F5344CB8AC3E}">
        <p14:creationId xmlns:p14="http://schemas.microsoft.com/office/powerpoint/2010/main" val="11382235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3616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357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d43c44f2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d43c44f2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 possess the Onyx Medallion, turn to 319.</a:t>
            </a:r>
            <a:endParaRPr dirty="0"/>
          </a:p>
          <a:p>
            <a:pPr marL="0" lvl="0" indent="0" algn="l" rtl="0">
              <a:spcBef>
                <a:spcPts val="0"/>
              </a:spcBef>
              <a:spcAft>
                <a:spcPts val="0"/>
              </a:spcAft>
              <a:buNone/>
            </a:pPr>
            <a:r>
              <a:rPr lang="en" dirty="0"/>
              <a:t>If you wish to fight them, page 334, otherwise page 209.</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2510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Entailment in formal semantics</a:t>
            </a:r>
          </a:p>
        </p:txBody>
      </p:sp>
    </p:spTree>
    <p:extLst>
      <p:ext uri="{BB962C8B-B14F-4D97-AF65-F5344CB8AC3E}">
        <p14:creationId xmlns:p14="http://schemas.microsoft.com/office/powerpoint/2010/main" val="359926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82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8821976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context words humans can guess </a:t>
            </a:r>
            <a:r>
              <a:rPr lang="en-US" dirty="0" err="1"/>
              <a:t>tesgüino</a:t>
            </a:r>
            <a:r>
              <a:rPr lang="en-US" dirty="0"/>
              <a:t> means </a:t>
            </a:r>
            <a:br>
              <a:rPr lang="en-US" dirty="0"/>
            </a:br>
            <a:r>
              <a:rPr lang="en-US" dirty="0"/>
              <a:t>an alcoholic beverage like beer</a:t>
            </a:r>
          </a:p>
          <a:p>
            <a:r>
              <a:rPr lang="en-US" dirty="0"/>
              <a:t>Intuition for algorithm: </a:t>
            </a:r>
            <a:br>
              <a:rPr lang="en-US" dirty="0"/>
            </a:br>
            <a:r>
              <a:rPr lang="en-US" dirty="0"/>
              <a:t>Two words are similar if they have similar word contexts.</a:t>
            </a:r>
          </a:p>
          <a:p>
            <a:endParaRPr lang="en-US" dirty="0"/>
          </a:p>
          <a:p>
            <a:endParaRPr lang="en-US" dirty="0"/>
          </a:p>
        </p:txBody>
      </p:sp>
    </p:spTree>
    <p:extLst>
      <p:ext uri="{BB962C8B-B14F-4D97-AF65-F5344CB8AC3E}">
        <p14:creationId xmlns:p14="http://schemas.microsoft.com/office/powerpoint/2010/main" val="3573932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41481778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270886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92463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0798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6d1ee3340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6d1ee3340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6d1ee3340f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d1ee3340f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https://</a:t>
            </a:r>
            <a:r>
              <a:rPr lang="en-US" dirty="0" err="1"/>
              <a:t>www.seanmichaelragan.com</a:t>
            </a:r>
            <a:r>
              <a:rPr lang="en-US" dirty="0"/>
              <a:t>/html/[2008-03-07]_</a:t>
            </a:r>
            <a:r>
              <a:rPr lang="en-US" dirty="0" err="1"/>
              <a:t>Choose_Your_Own_Adventure_book_as_directed_graph.shtml</a:t>
            </a:r>
            <a:endParaRPr lang="en-US" dirty="0"/>
          </a:p>
          <a:p>
            <a:endParaRPr lang="en-US" dirty="0"/>
          </a:p>
        </p:txBody>
      </p:sp>
    </p:spTree>
    <p:extLst>
      <p:ext uri="{BB962C8B-B14F-4D97-AF65-F5344CB8AC3E}">
        <p14:creationId xmlns:p14="http://schemas.microsoft.com/office/powerpoint/2010/main" val="1799159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d1ee3340f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d1ee3340f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d1ee3340f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d1ee3340f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Tutorial on how to use </a:t>
            </a:r>
            <a:r>
              <a:rPr lang="en-US" dirty="0" err="1"/>
              <a:t>colab</a:t>
            </a:r>
            <a:r>
              <a:rPr lang="en-US" dirty="0"/>
              <a:t>, and how to save file to your own </a:t>
            </a:r>
            <a:r>
              <a:rPr lang="en-US" dirty="0" err="1"/>
              <a:t>Github</a:t>
            </a:r>
            <a:endParaRPr lang="en-US" dirty="0"/>
          </a:p>
          <a:p>
            <a:pPr marL="158750" indent="0">
              <a:buNone/>
            </a:pPr>
            <a:endParaRPr lang="en-US" dirty="0"/>
          </a:p>
        </p:txBody>
      </p:sp>
    </p:spTree>
    <p:extLst>
      <p:ext uri="{BB962C8B-B14F-4D97-AF65-F5344CB8AC3E}">
        <p14:creationId xmlns:p14="http://schemas.microsoft.com/office/powerpoint/2010/main" val="140500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One forebearer of IF is the fantasy role-playing playing game Dungeons and Dragons, a framework for a theatrical interaction, for the exploration of simulated spaces, and for puzzle solving.</a:t>
            </a:r>
            <a:br>
              <a:rPr lang="en-US" dirty="0"/>
            </a:br>
            <a:endParaRPr lang="en-US" dirty="0"/>
          </a:p>
        </p:txBody>
      </p:sp>
    </p:spTree>
    <p:extLst>
      <p:ext uri="{BB962C8B-B14F-4D97-AF65-F5344CB8AC3E}">
        <p14:creationId xmlns:p14="http://schemas.microsoft.com/office/powerpoint/2010/main" val="3078940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endParaRPr lang="en-US" dirty="0"/>
          </a:p>
          <a:p>
            <a:pPr marL="158750" indent="0">
              <a:buNone/>
            </a:pPr>
            <a:r>
              <a:rPr lang="en-US" dirty="0"/>
              <a:t>Dice, are frequently used in a typical game. The twenty-sided die and other dice of unusual shape have become iconic. Dice are used to introduce unpredictability; based on the roll of a die, events may transpire that were not anticipated, foiling even the dungeon master’s plans.</a:t>
            </a:r>
          </a:p>
          <a:p>
            <a:endParaRPr lang="en-US" dirty="0"/>
          </a:p>
        </p:txBody>
      </p:sp>
    </p:spTree>
    <p:extLst>
      <p:ext uri="{BB962C8B-B14F-4D97-AF65-F5344CB8AC3E}">
        <p14:creationId xmlns:p14="http://schemas.microsoft.com/office/powerpoint/2010/main" val="334054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ad6b46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ad6b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smtClean="0"/>
            </a:lvl1pPr>
          </a:lstStyle>
          <a:p>
            <a:pPr>
              <a:defRPr/>
            </a:pPr>
            <a:r>
              <a:rPr lang="en-US" dirty="0"/>
              <a:t>CIS 521 - Intro to AI - </a:t>
            </a:r>
            <a:r>
              <a:rPr lang="de-DE" dirty="0"/>
              <a:t>Fall </a:t>
            </a:r>
            <a:r>
              <a:rPr lang="is-IS" dirty="0"/>
              <a:t>2019</a:t>
            </a:r>
            <a:endParaRPr lang="en-US" altLang="en-US" dirty="0"/>
          </a:p>
        </p:txBody>
      </p:sp>
      <p:sp>
        <p:nvSpPr>
          <p:cNvPr id="5" name="Rectangle 3"/>
          <p:cNvSpPr>
            <a:spLocks noGrp="1" noChangeArrowheads="1"/>
          </p:cNvSpPr>
          <p:nvPr>
            <p:ph type="ftr" sz="quarter" idx="11"/>
          </p:nvPr>
        </p:nvSpPr>
        <p:spPr/>
        <p:txBody>
          <a:bodyPr/>
          <a:lstStyle>
            <a:lvl1pPr>
              <a:defRPr smtClean="0"/>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C1997290-8C53-4862-8488-38CB3942D630}" type="slidenum">
              <a:rPr lang="en-US" altLang="en-US"/>
              <a:pPr>
                <a:defRPr/>
              </a:pPr>
              <a:t>‹#›</a:t>
            </a:fld>
            <a:r>
              <a:rPr lang="en-US" altLang="en-US"/>
              <a:t> </a:t>
            </a:r>
          </a:p>
        </p:txBody>
      </p:sp>
    </p:spTree>
    <p:extLst>
      <p:ext uri="{BB962C8B-B14F-4D97-AF65-F5344CB8AC3E}">
        <p14:creationId xmlns:p14="http://schemas.microsoft.com/office/powerpoint/2010/main" val="135475610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529174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443633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 name="Image"/>
          <p:cNvSpPr>
            <a:spLocks noGrp="1"/>
          </p:cNvSpPr>
          <p:nvPr>
            <p:ph type="pic" idx="13"/>
          </p:nvPr>
        </p:nvSpPr>
        <p:spPr>
          <a:xfrm>
            <a:off x="3286125" y="964406"/>
            <a:ext cx="6425230" cy="3214688"/>
          </a:xfrm>
          <a:prstGeom prst="rect">
            <a:avLst/>
          </a:prstGeom>
          <a:ln w="25400">
            <a:solidFill>
              <a:srgbClr val="FFFFFF"/>
            </a:solidFill>
          </a:ln>
        </p:spPr>
        <p:txBody>
          <a:bodyPr lIns="91439" tIns="45719" rIns="91439" bIns="45719" anchor="t">
            <a:noAutofit/>
          </a:bodyPr>
          <a:lstStyle/>
          <a:p>
            <a:endParaRPr/>
          </a:p>
        </p:txBody>
      </p:sp>
      <p:sp>
        <p:nvSpPr>
          <p:cNvPr id="126" name="Title Text"/>
          <p:cNvSpPr txBox="1">
            <a:spLocks noGrp="1"/>
          </p:cNvSpPr>
          <p:nvPr>
            <p:ph type="title"/>
          </p:nvPr>
        </p:nvSpPr>
        <p:spPr>
          <a:xfrm>
            <a:off x="446484" y="803672"/>
            <a:ext cx="4125516" cy="1741289"/>
          </a:xfrm>
          <a:prstGeom prst="rect">
            <a:avLst/>
          </a:prstGeom>
        </p:spPr>
        <p:txBody>
          <a:bodyPr anchor="b">
            <a:noAutofit/>
          </a:bodyPr>
          <a:lstStyle>
            <a:lvl1pPr>
              <a:defRPr sz="3691">
                <a:solidFill>
                  <a:srgbClr val="FFFFFF"/>
                </a:solidFill>
                <a:latin typeface="Gill Sans"/>
                <a:ea typeface="Gill Sans"/>
                <a:cs typeface="Gill Sans"/>
                <a:sym typeface="Gill Sans"/>
              </a:defRPr>
            </a:lvl1pPr>
          </a:lstStyle>
          <a:p>
            <a:r>
              <a:t>Title Text</a:t>
            </a:r>
          </a:p>
        </p:txBody>
      </p:sp>
      <p:sp>
        <p:nvSpPr>
          <p:cNvPr id="127" name="Body Level One…"/>
          <p:cNvSpPr txBox="1">
            <a:spLocks noGrp="1"/>
          </p:cNvSpPr>
          <p:nvPr>
            <p:ph type="body" sz="quarter" idx="1"/>
          </p:nvPr>
        </p:nvSpPr>
        <p:spPr>
          <a:xfrm>
            <a:off x="446484" y="2585145"/>
            <a:ext cx="4125516" cy="1741289"/>
          </a:xfrm>
          <a:prstGeom prst="rect">
            <a:avLst/>
          </a:prstGeom>
        </p:spPr>
        <p:txBody>
          <a:bodyPr anchor="t">
            <a:noAutofit/>
          </a:bodyPr>
          <a:lstStyle>
            <a:lvl1pPr marL="0" indent="0" algn="ctr">
              <a:spcBef>
                <a:spcPts val="0"/>
              </a:spcBef>
              <a:buSzTx/>
              <a:buNone/>
              <a:defRPr sz="1793">
                <a:solidFill>
                  <a:srgbClr val="FFFFFF"/>
                </a:solidFill>
                <a:latin typeface="Gill Sans"/>
                <a:ea typeface="Gill Sans"/>
                <a:cs typeface="Gill Sans"/>
                <a:sym typeface="Gill Sans"/>
              </a:defRPr>
            </a:lvl1pPr>
            <a:lvl2pPr marL="0" indent="0" algn="ctr">
              <a:spcBef>
                <a:spcPts val="0"/>
              </a:spcBef>
              <a:buSzTx/>
              <a:buNone/>
              <a:defRPr sz="1793">
                <a:solidFill>
                  <a:srgbClr val="FFFFFF"/>
                </a:solidFill>
                <a:latin typeface="Gill Sans"/>
                <a:ea typeface="Gill Sans"/>
                <a:cs typeface="Gill Sans"/>
                <a:sym typeface="Gill Sans"/>
              </a:defRPr>
            </a:lvl2pPr>
            <a:lvl3pPr marL="0" indent="0" algn="ctr">
              <a:spcBef>
                <a:spcPts val="0"/>
              </a:spcBef>
              <a:buSzTx/>
              <a:buNone/>
              <a:defRPr sz="1793">
                <a:solidFill>
                  <a:srgbClr val="FFFFFF"/>
                </a:solidFill>
                <a:latin typeface="Gill Sans"/>
                <a:ea typeface="Gill Sans"/>
                <a:cs typeface="Gill Sans"/>
                <a:sym typeface="Gill Sans"/>
              </a:defRPr>
            </a:lvl3pPr>
            <a:lvl4pPr marL="0" indent="0" algn="ctr">
              <a:spcBef>
                <a:spcPts val="0"/>
              </a:spcBef>
              <a:buSzTx/>
              <a:buNone/>
              <a:defRPr sz="1793">
                <a:solidFill>
                  <a:srgbClr val="FFFFFF"/>
                </a:solidFill>
                <a:latin typeface="Gill Sans"/>
                <a:ea typeface="Gill Sans"/>
                <a:cs typeface="Gill Sans"/>
                <a:sym typeface="Gill Sans"/>
              </a:defRPr>
            </a:lvl4pPr>
            <a:lvl5pPr marL="0" indent="0" algn="ctr">
              <a:spcBef>
                <a:spcPts val="0"/>
              </a:spcBef>
              <a:buSzTx/>
              <a:buNone/>
              <a:defRPr sz="1793">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4446984" y="4882306"/>
            <a:ext cx="241102" cy="194221"/>
          </a:xfrm>
          <a:prstGeom prst="rect">
            <a:avLst/>
          </a:prstGeom>
        </p:spPr>
        <p:txBody>
          <a:bodyPr/>
          <a:lstStyle>
            <a:lvl1pPr>
              <a:defRPr sz="949">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4848279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r>
              <a:rPr lang="en-US" dirty="0" err="1"/>
              <a:t>Rtgrt</a:t>
            </a:r>
            <a:endParaRPr lang="en-US" dirty="0"/>
          </a:p>
          <a:p>
            <a:r>
              <a:rPr lang="en-US" dirty="0" err="1"/>
              <a:t>Ertgre</a:t>
            </a:r>
            <a:endParaRPr lang="en-US" dirty="0"/>
          </a:p>
          <a:p>
            <a:pPr lvl="1"/>
            <a:r>
              <a:rPr lang="en-US" dirty="0" err="1"/>
              <a:t>Ertewr</a:t>
            </a:r>
            <a:endParaRPr lang="en-US" dirty="0"/>
          </a:p>
          <a:p>
            <a:pPr lvl="1"/>
            <a:r>
              <a:rPr lang="en-US" dirty="0" err="1"/>
              <a:t>Retwer</a:t>
            </a:r>
            <a:endParaRPr lang="en-US" dirty="0"/>
          </a:p>
          <a:p>
            <a:pPr lvl="0"/>
            <a:r>
              <a:rPr lang="en-US" dirty="0" err="1"/>
              <a:t>Retewrt</a:t>
            </a:r>
            <a:endParaRPr lang="en-US" dirty="0"/>
          </a:p>
          <a:p>
            <a:pPr lvl="0"/>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114300" marR="0" lvl="0" indent="0" algn="l" rtl="0">
        <a:lnSpc>
          <a:spcPct val="0"/>
        </a:lnSpc>
        <a:spcBef>
          <a:spcPts val="0"/>
        </a:spcBef>
        <a:spcAft>
          <a:spcPts val="1800"/>
        </a:spcAft>
        <a:buClr>
          <a:srgbClr val="000000"/>
        </a:buClr>
        <a:buFont typeface="Arial"/>
        <a:buNone/>
        <a:defRPr sz="1400" b="0" i="0" u="none" strike="noStrike" cap="none">
          <a:solidFill>
            <a:srgbClr val="000000"/>
          </a:solidFill>
          <a:latin typeface="Arial"/>
          <a:ea typeface="Arial"/>
          <a:cs typeface="Arial"/>
          <a:sym typeface="Arial"/>
        </a:defRPr>
      </a:lvl1pPr>
      <a:lvl2pPr marR="0" lvl="1" algn="l" rtl="0">
        <a:lnSpc>
          <a:spcPct val="0"/>
        </a:lnSpc>
        <a:spcBef>
          <a:spcPts val="0"/>
        </a:spcBef>
        <a:spcAft>
          <a:spcPts val="180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video" Target="https://www.youtube.com/embed/4nigRT2KmCE?feature=oembed" TargetMode="External"/><Relationship Id="rId5" Type="http://schemas.openxmlformats.org/officeDocument/2006/relationships/image" Target="../media/image2.jpeg"/><Relationship Id="rId4" Type="http://schemas.openxmlformats.org/officeDocument/2006/relationships/hyperlink" Target="https://www.youtube.com/watch?v=4nigRT2KmC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mailto:ccb@seas.upen.edu"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hyperlink" Target="mailto:daphnei@sea.upenn.edu"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hyperlink" Target="https://bit.ly/36l1nAs"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hyperlink" Target="http://interactive-fiction-class.org/homeworks/text-adventure-game/text-adventure-game.html"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video" Target="https://www.youtube.com/embed/LRhbcDzbGSU?start=3398&amp;feature=oembed" TargetMode="External"/><Relationship Id="rId5" Type="http://schemas.openxmlformats.org/officeDocument/2006/relationships/image" Target="../media/image30.jpeg"/><Relationship Id="rId4" Type="http://schemas.openxmlformats.org/officeDocument/2006/relationships/hyperlink" Target="https://www.youtube.com/watch?v=LRhbcDzbGSU&amp;t=339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video" Target="https://www.youtube.com/embed/LRhbcDzbGSU?start=2566&amp;feature=oembed" TargetMode="External"/><Relationship Id="rId4" Type="http://schemas.openxmlformats.org/officeDocument/2006/relationships/image" Target="../media/image30.jpe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video" Target="https://www.youtube.com/embed/LRhbcDzbGSU?start=2360&amp;feature=oembed" TargetMode="External"/><Relationship Id="rId5" Type="http://schemas.openxmlformats.org/officeDocument/2006/relationships/image" Target="../media/image30.jpeg"/><Relationship Id="rId4" Type="http://schemas.openxmlformats.org/officeDocument/2006/relationships/hyperlink" Target="https://www.youtube.com/watch?v=LRhbcDzbGSU&amp;t=2361" TargetMode="Externa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xml"/><Relationship Id="rId1" Type="http://schemas.openxmlformats.org/officeDocument/2006/relationships/video" Target="https://www.youtube.com/embed/LRhbcDzbGSU?start=3819&amp;feature=oembed" TargetMode="External"/><Relationship Id="rId5" Type="http://schemas.openxmlformats.org/officeDocument/2006/relationships/image" Target="../media/image30.jpeg"/><Relationship Id="rId4" Type="http://schemas.openxmlformats.org/officeDocument/2006/relationships/hyperlink" Target="https://www.youtube.com/watch?v=LRhbcDzbGSU&amp;t=3819"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hyperlink" Target="https://www.youtube.com/watch?v=LRhbcDzbGSU&amp;t=3955"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ideo" Target="https://www.youtube.com/embed/WVIIigrPUJs?start=33&amp;feature=oembed" TargetMode="External"/><Relationship Id="rId5" Type="http://schemas.openxmlformats.org/officeDocument/2006/relationships/image" Target="../media/image68.jpeg"/><Relationship Id="rId4" Type="http://schemas.openxmlformats.org/officeDocument/2006/relationships/hyperlink" Target="https://www.youtube.com/watch?v=WVIIigrPUJs&amp;t=33"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71.tif"/><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72.tif"/><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Rectangle 1">
            <a:extLst>
              <a:ext uri="{FF2B5EF4-FFF2-40B4-BE49-F238E27FC236}">
                <a16:creationId xmlns:a16="http://schemas.microsoft.com/office/drawing/2014/main" id="{6310ED4E-A154-FF48-9708-5E1247F890B1}"/>
              </a:ext>
            </a:extLst>
          </p:cNvPr>
          <p:cNvSpPr/>
          <p:nvPr/>
        </p:nvSpPr>
        <p:spPr>
          <a:xfrm>
            <a:off x="72571" y="4835723"/>
            <a:ext cx="2542684" cy="307777"/>
          </a:xfrm>
          <a:prstGeom prst="rect">
            <a:avLst/>
          </a:prstGeom>
        </p:spPr>
        <p:txBody>
          <a:bodyPr wrap="none">
            <a:spAutoFit/>
          </a:bodyPr>
          <a:lstStyle/>
          <a:p>
            <a:r>
              <a:rPr lang="en-US" dirty="0">
                <a:hlinkClick r:id="rId4"/>
              </a:rPr>
              <a:t>MC Frontalot - It Is Pitch Dark</a:t>
            </a:r>
            <a:endParaRPr lang="en-US" dirty="0"/>
          </a:p>
        </p:txBody>
      </p:sp>
      <p:pic>
        <p:nvPicPr>
          <p:cNvPr id="3" name="Online Media 2" title="MC Frontalot - It Is Pitch Dark">
            <a:hlinkClick r:id="" action="ppaction://media"/>
            <a:hlinkHover r:id="" action="ppaction://ole?verb=0"/>
            <a:extLst>
              <a:ext uri="{FF2B5EF4-FFF2-40B4-BE49-F238E27FC236}">
                <a16:creationId xmlns:a16="http://schemas.microsoft.com/office/drawing/2014/main" id="{CA416017-03DE-43C3-B0BF-67A8283CCC9F}"/>
              </a:ext>
            </a:extLst>
          </p:cNvPr>
          <p:cNvPicPr>
            <a:picLocks noRot="1" noChangeAspect="1"/>
          </p:cNvPicPr>
          <p:nvPr>
            <a:videoFile r:link="rId1"/>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D23E-FB09-1A4C-B49F-164955B3A282}"/>
              </a:ext>
            </a:extLst>
          </p:cNvPr>
          <p:cNvSpPr>
            <a:spLocks noGrp="1"/>
          </p:cNvSpPr>
          <p:nvPr>
            <p:ph type="title"/>
          </p:nvPr>
        </p:nvSpPr>
        <p:spPr/>
        <p:txBody>
          <a:bodyPr/>
          <a:lstStyle/>
          <a:p>
            <a:r>
              <a:rPr lang="en-US" dirty="0"/>
              <a:t>Paper &amp; Pencil Interactive Fiction</a:t>
            </a:r>
          </a:p>
        </p:txBody>
      </p:sp>
      <p:pic>
        <p:nvPicPr>
          <p:cNvPr id="5" name="Picture 4">
            <a:extLst>
              <a:ext uri="{FF2B5EF4-FFF2-40B4-BE49-F238E27FC236}">
                <a16:creationId xmlns:a16="http://schemas.microsoft.com/office/drawing/2014/main" id="{FB5BC636-24EB-BA4A-B279-4AC99A417C1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30158" y="2039061"/>
            <a:ext cx="4272445" cy="2395064"/>
          </a:xfrm>
          <a:prstGeom prst="rect">
            <a:avLst/>
          </a:prstGeom>
        </p:spPr>
      </p:pic>
      <p:pic>
        <p:nvPicPr>
          <p:cNvPr id="9" name="Picture 8">
            <a:extLst>
              <a:ext uri="{FF2B5EF4-FFF2-40B4-BE49-F238E27FC236}">
                <a16:creationId xmlns:a16="http://schemas.microsoft.com/office/drawing/2014/main" id="{122ADDF1-D916-5C4E-A925-5C7D471490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400" b="90467" l="2667" r="96800">
                        <a14:foregroundMark x1="13200" y1="64467" x2="4800" y2="60400"/>
                        <a14:foregroundMark x1="4800" y1="60400" x2="6933" y2="41600"/>
                        <a14:foregroundMark x1="6933" y1="41600" x2="9200" y2="51000"/>
                        <a14:foregroundMark x1="9200" y1="51000" x2="7667" y2="60800"/>
                        <a14:foregroundMark x1="7667" y1="60800" x2="9267" y2="60133"/>
                        <a14:foregroundMark x1="9533" y1="61867" x2="6600" y2="61867"/>
                        <a14:foregroundMark x1="6600" y1="85067" x2="6867" y2="77200"/>
                        <a14:foregroundMark x1="3333" y1="83733" x2="2667" y2="84133"/>
                        <a14:foregroundMark x1="58800" y1="90267" x2="68267" y2="90533"/>
                        <a14:foregroundMark x1="68267" y1="90533" x2="58933" y2="88733"/>
                        <a14:foregroundMark x1="58933" y1="88733" x2="58800" y2="88600"/>
                        <a14:foregroundMark x1="78067" y1="76667" x2="90933" y2="61933"/>
                        <a14:foregroundMark x1="90933" y1="61933" x2="92067" y2="52733"/>
                        <a14:foregroundMark x1="92067" y1="52733" x2="74133" y2="46400"/>
                        <a14:foregroundMark x1="74133" y1="46400" x2="64733" y2="45867"/>
                        <a14:foregroundMark x1="64733" y1="45867" x2="57333" y2="47800"/>
                        <a14:foregroundMark x1="93667" y1="58867" x2="96800" y2="53733"/>
                        <a14:foregroundMark x1="94800" y1="53200" x2="95333" y2="53467"/>
                        <a14:foregroundMark x1="44333" y1="55067" x2="45000" y2="54267"/>
                        <a14:foregroundMark x1="45133" y1="54133" x2="45133" y2="54133"/>
                        <a14:foregroundMark x1="48533" y1="51467" x2="49067" y2="51467"/>
                        <a14:foregroundMark x1="50133" y1="48467" x2="49733" y2="45600"/>
                        <a14:foregroundMark x1="42400" y1="47467" x2="43600" y2="46933"/>
                        <a14:foregroundMark x1="42800" y1="52133" x2="44333" y2="49933"/>
                        <a14:foregroundMark x1="45667" y1="55533" x2="44733" y2="53467"/>
                        <a14:foregroundMark x1="39267" y1="54800" x2="40333" y2="54267"/>
                        <a14:foregroundMark x1="36533" y1="51600" x2="36867" y2="50200"/>
                        <a14:foregroundMark x1="34933" y1="46133" x2="33400" y2="15733"/>
                        <a14:foregroundMark x1="33400" y1="15733" x2="37800" y2="7467"/>
                        <a14:foregroundMark x1="37800" y1="7467" x2="57133" y2="5400"/>
                        <a14:foregroundMark x1="57133" y1="5400" x2="62733" y2="13000"/>
                        <a14:foregroundMark x1="62733" y1="13000" x2="58467" y2="41400"/>
                        <a14:foregroundMark x1="58467" y1="41400" x2="35600" y2="45333"/>
                        <a14:foregroundMark x1="41267" y1="46667" x2="41400" y2="46067"/>
                        <a14:foregroundMark x1="44667" y1="46267" x2="44200" y2="45333"/>
                        <a14:foregroundMark x1="38600" y1="49667" x2="38800" y2="49733"/>
                      </a14:backgroundRemoval>
                    </a14:imgEffect>
                  </a14:imgLayer>
                </a14:imgProps>
              </a:ext>
            </a:extLst>
          </a:blip>
          <a:stretch>
            <a:fillRect/>
          </a:stretch>
        </p:blipFill>
        <p:spPr>
          <a:xfrm>
            <a:off x="4456392" y="89036"/>
            <a:ext cx="5307969" cy="5307969"/>
          </a:xfrm>
          <a:prstGeom prst="rect">
            <a:avLst/>
          </a:prstGeom>
        </p:spPr>
      </p:pic>
      <p:sp>
        <p:nvSpPr>
          <p:cNvPr id="12" name="Google Shape;65;p15">
            <a:extLst>
              <a:ext uri="{FF2B5EF4-FFF2-40B4-BE49-F238E27FC236}">
                <a16:creationId xmlns:a16="http://schemas.microsoft.com/office/drawing/2014/main" id="{7020AE8C-6BE5-5144-86EE-4538CA0D0A4A}"/>
              </a:ext>
            </a:extLst>
          </p:cNvPr>
          <p:cNvSpPr txBox="1">
            <a:spLocks/>
          </p:cNvSpPr>
          <p:nvPr/>
        </p:nvSpPr>
        <p:spPr>
          <a:xfrm>
            <a:off x="309834" y="1017725"/>
            <a:ext cx="455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buNone/>
            </a:pPr>
            <a:r>
              <a:rPr lang="en-US" dirty="0"/>
              <a:t>Dungeons &amp; Dragons is a fantasy tabletop role playing game first published in 1974.</a:t>
            </a:r>
          </a:p>
          <a:p>
            <a:pPr marL="0" indent="0">
              <a:buNone/>
            </a:pPr>
            <a:endParaRPr lang="en-US" dirty="0"/>
          </a:p>
        </p:txBody>
      </p:sp>
    </p:spTree>
    <p:extLst>
      <p:ext uri="{BB962C8B-B14F-4D97-AF65-F5344CB8AC3E}">
        <p14:creationId xmlns:p14="http://schemas.microsoft.com/office/powerpoint/2010/main" val="11637183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561A8A6-6022-9F47-A740-E3E189A6E345}"/>
              </a:ext>
            </a:extLst>
          </p:cNvPr>
          <p:cNvPicPr>
            <a:picLocks noChangeAspect="1"/>
          </p:cNvPicPr>
          <p:nvPr/>
        </p:nvPicPr>
        <p:blipFill>
          <a:blip r:embed="rId2"/>
          <a:stretch>
            <a:fillRect/>
          </a:stretch>
        </p:blipFill>
        <p:spPr>
          <a:xfrm>
            <a:off x="1206554" y="0"/>
            <a:ext cx="6730891" cy="5143500"/>
          </a:xfrm>
          <a:prstGeom prst="rect">
            <a:avLst/>
          </a:prstGeom>
        </p:spPr>
      </p:pic>
    </p:spTree>
    <p:extLst>
      <p:ext uri="{BB962C8B-B14F-4D97-AF65-F5344CB8AC3E}">
        <p14:creationId xmlns:p14="http://schemas.microsoft.com/office/powerpoint/2010/main" val="31474570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60C1-844D-4C3F-9933-D33FDDD8AF3C}"/>
              </a:ext>
            </a:extLst>
          </p:cNvPr>
          <p:cNvSpPr>
            <a:spLocks noGrp="1"/>
          </p:cNvSpPr>
          <p:nvPr>
            <p:ph type="title"/>
          </p:nvPr>
        </p:nvSpPr>
        <p:spPr/>
        <p:txBody>
          <a:bodyPr/>
          <a:lstStyle/>
          <a:p>
            <a:r>
              <a:rPr lang="en-US" dirty="0"/>
              <a:t>Language Models</a:t>
            </a:r>
          </a:p>
        </p:txBody>
      </p:sp>
      <p:sp>
        <p:nvSpPr>
          <p:cNvPr id="3" name="Subtitle 2">
            <a:extLst>
              <a:ext uri="{FF2B5EF4-FFF2-40B4-BE49-F238E27FC236}">
                <a16:creationId xmlns:a16="http://schemas.microsoft.com/office/drawing/2014/main" id="{AEE8FEA0-654A-45FC-804F-6AE6E02E21A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C4775CEC-1124-4636-A921-496B2A4B9739}"/>
              </a:ext>
            </a:extLst>
          </p:cNvPr>
          <p:cNvSpPr>
            <a:spLocks noGrp="1"/>
          </p:cNvSpPr>
          <p:nvPr>
            <p:ph type="body" idx="2"/>
          </p:nvPr>
        </p:nvSpPr>
        <p:spPr/>
        <p:txBody>
          <a:bodyPr/>
          <a:lstStyle/>
          <a:p>
            <a:pPr marL="114300" indent="0">
              <a:buNone/>
            </a:pPr>
            <a:r>
              <a:rPr lang="en-US" dirty="0"/>
              <a:t>Language models are text generation systems.  They take an input sequence of text, and try to predict the most likely next word, or word sequence.</a:t>
            </a:r>
          </a:p>
        </p:txBody>
      </p:sp>
    </p:spTree>
    <p:extLst>
      <p:ext uri="{BB962C8B-B14F-4D97-AF65-F5344CB8AC3E}">
        <p14:creationId xmlns:p14="http://schemas.microsoft.com/office/powerpoint/2010/main" val="16024663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0E04-27A7-9B4E-A5DD-E07A94CBAF6F}"/>
              </a:ext>
            </a:extLst>
          </p:cNvPr>
          <p:cNvSpPr>
            <a:spLocks noGrp="1"/>
          </p:cNvSpPr>
          <p:nvPr>
            <p:ph type="title"/>
          </p:nvPr>
        </p:nvSpPr>
        <p:spPr/>
        <p:txBody>
          <a:bodyPr/>
          <a:lstStyle/>
          <a:p>
            <a:r>
              <a:rPr lang="en-US" dirty="0"/>
              <a:t>GPT-2</a:t>
            </a:r>
          </a:p>
        </p:txBody>
      </p:sp>
      <p:sp>
        <p:nvSpPr>
          <p:cNvPr id="5" name="Text Placeholder 4">
            <a:extLst>
              <a:ext uri="{FF2B5EF4-FFF2-40B4-BE49-F238E27FC236}">
                <a16:creationId xmlns:a16="http://schemas.microsoft.com/office/drawing/2014/main" id="{FE07AA1F-907D-1E44-958F-9E378A4C8B63}"/>
              </a:ext>
            </a:extLst>
          </p:cNvPr>
          <p:cNvSpPr>
            <a:spLocks noGrp="1"/>
          </p:cNvSpPr>
          <p:nvPr>
            <p:ph type="body" idx="1"/>
          </p:nvPr>
        </p:nvSpPr>
        <p:spPr>
          <a:xfrm>
            <a:off x="311700" y="1152475"/>
            <a:ext cx="5072571" cy="3416400"/>
          </a:xfrm>
        </p:spPr>
        <p:txBody>
          <a:bodyPr/>
          <a:lstStyle/>
          <a:p>
            <a:pPr marL="114300" indent="0">
              <a:buNone/>
            </a:pPr>
            <a:r>
              <a:rPr lang="en-US" dirty="0">
                <a:solidFill>
                  <a:schemeClr val="tx1">
                    <a:lumMod val="95000"/>
                  </a:schemeClr>
                </a:solidFill>
              </a:rPr>
              <a:t>Open AI trained a large-scale unsupervised language model called GPT-2 which generates coherent paragraphs of text.  These large-scale language models generate surprisingly coherent text.  They have allowed NLP researchers to make advances to many NLP research problems like automatic question answering, machine translation, and commonsense reasoning. </a:t>
            </a:r>
          </a:p>
        </p:txBody>
      </p:sp>
      <p:pic>
        <p:nvPicPr>
          <p:cNvPr id="3" name="Online Media 2" descr="1x-no-mark-animated">
            <a:hlinkClick r:id="" action="ppaction://media"/>
            <a:hlinkHover r:id="" action="ppaction://ole?verb=0"/>
            <a:extLst>
              <a:ext uri="{FF2B5EF4-FFF2-40B4-BE49-F238E27FC236}">
                <a16:creationId xmlns:a16="http://schemas.microsoft.com/office/drawing/2014/main" id="{89D49B1C-84EB-564F-8EF1-91AF845348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84271" y="0"/>
            <a:ext cx="3870325" cy="5143500"/>
          </a:xfrm>
          <a:prstGeom prst="rect">
            <a:avLst/>
          </a:prstGeom>
        </p:spPr>
      </p:pic>
    </p:spTree>
    <p:extLst>
      <p:ext uri="{BB962C8B-B14F-4D97-AF65-F5344CB8AC3E}">
        <p14:creationId xmlns:p14="http://schemas.microsoft.com/office/powerpoint/2010/main" val="220631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33AC32-069A-2745-8F7C-633C8CEEB5BD}"/>
              </a:ext>
            </a:extLst>
          </p:cNvPr>
          <p:cNvSpPr>
            <a:spLocks noGrp="1"/>
          </p:cNvSpPr>
          <p:nvPr>
            <p:ph type="body" idx="1"/>
          </p:nvPr>
        </p:nvSpPr>
        <p:spPr>
          <a:xfrm>
            <a:off x="311700" y="143933"/>
            <a:ext cx="8520600" cy="4424942"/>
          </a:xfrm>
        </p:spPr>
        <p:txBody>
          <a:bodyPr/>
          <a:lstStyle/>
          <a:p>
            <a:pPr marL="114300" indent="0">
              <a:buNone/>
            </a:pPr>
            <a:r>
              <a:rPr lang="en-US" sz="1600" b="1" dirty="0">
                <a:solidFill>
                  <a:schemeClr val="tx1">
                    <a:lumMod val="95000"/>
                  </a:schemeClr>
                </a:solidFill>
              </a:rPr>
              <a:t>Human written prompt: </a:t>
            </a:r>
            <a:r>
              <a:rPr lang="en-US" sz="1600" i="1" dirty="0">
                <a:solidFill>
                  <a:schemeClr val="tx1">
                    <a:lumMod val="95000"/>
                  </a:schemeClr>
                </a:solidFill>
              </a:rPr>
              <a:t>In a shocking finding, scientist discovered a herd of unicorns living in a remote, previously unexplored valley, in the Andes Mountains. Even more surprising to the researchers was the fact that the unicorns spoke perfect English.</a:t>
            </a:r>
          </a:p>
          <a:p>
            <a:pPr marL="114300" indent="0">
              <a:buNone/>
            </a:pPr>
            <a:endParaRPr lang="en-US" sz="1600" dirty="0">
              <a:solidFill>
                <a:schemeClr val="tx1">
                  <a:lumMod val="95000"/>
                </a:schemeClr>
              </a:solidFill>
            </a:endParaRPr>
          </a:p>
          <a:p>
            <a:pPr marL="114300" indent="0">
              <a:buNone/>
            </a:pPr>
            <a:r>
              <a:rPr lang="en-US" sz="1600" b="1" dirty="0">
                <a:solidFill>
                  <a:schemeClr val="tx1">
                    <a:lumMod val="95000"/>
                  </a:schemeClr>
                </a:solidFill>
              </a:rPr>
              <a:t>GPT-2 completion: </a:t>
            </a:r>
            <a:r>
              <a:rPr lang="en-US" sz="1600" dirty="0">
                <a:solidFill>
                  <a:schemeClr val="tx1">
                    <a:lumMod val="95000"/>
                  </a:schemeClr>
                </a:solidFill>
              </a:rPr>
              <a:t>The scientist named the population, after their distinctive horn, Ovid’s Unicorn. These four-horned, silver-white unicorns were previously unknown to science.</a:t>
            </a:r>
          </a:p>
          <a:p>
            <a:pPr marL="114300" indent="0">
              <a:buNone/>
            </a:pPr>
            <a:endParaRPr lang="en-US" sz="1600" dirty="0">
              <a:solidFill>
                <a:schemeClr val="tx1">
                  <a:lumMod val="95000"/>
                </a:schemeClr>
              </a:solidFill>
            </a:endParaRPr>
          </a:p>
          <a:p>
            <a:pPr marL="114300" indent="0">
              <a:buNone/>
            </a:pPr>
            <a:r>
              <a:rPr lang="en-US" sz="1600" dirty="0">
                <a:solidFill>
                  <a:schemeClr val="tx1">
                    <a:lumMod val="95000"/>
                  </a:schemeClr>
                </a:solidFill>
              </a:rPr>
              <a:t>Now, after almost two centuries, the mystery of what sparked this odd phenomenon is finally solved.</a:t>
            </a:r>
          </a:p>
          <a:p>
            <a:pPr marL="114300" indent="0">
              <a:buNone/>
            </a:pPr>
            <a:endParaRPr lang="en-US" sz="1600" dirty="0">
              <a:solidFill>
                <a:schemeClr val="tx1">
                  <a:lumMod val="95000"/>
                </a:schemeClr>
              </a:solidFill>
            </a:endParaRPr>
          </a:p>
          <a:p>
            <a:pPr marL="114300" indent="0">
              <a:buNone/>
            </a:pPr>
            <a:r>
              <a:rPr lang="en-US" sz="1600" dirty="0">
                <a:solidFill>
                  <a:schemeClr val="tx1">
                    <a:lumMod val="95000"/>
                  </a:schemeClr>
                </a:solidFill>
              </a:rPr>
              <a:t>Dr. Jorge Pérez, an evolutionary biologist from the University of La Paz, and several companions, were exploring the Andes Mountains when they found a small valley, with no other animals or humans. Pérez noticed that the valley had what appeared to be a natural fountain, surrounded by two peaks of rock and silver snow.</a:t>
            </a:r>
          </a:p>
          <a:p>
            <a:pPr marL="114300" indent="0">
              <a:buNone/>
            </a:pPr>
            <a:endParaRPr lang="en-US" sz="1600" dirty="0">
              <a:solidFill>
                <a:schemeClr val="tx1">
                  <a:lumMod val="95000"/>
                </a:schemeClr>
              </a:solidFill>
            </a:endParaRPr>
          </a:p>
          <a:p>
            <a:pPr marL="114300" indent="0">
              <a:buNone/>
            </a:pPr>
            <a:r>
              <a:rPr lang="en-US" sz="1600" dirty="0">
                <a:solidFill>
                  <a:schemeClr val="tx1">
                    <a:lumMod val="95000"/>
                  </a:schemeClr>
                </a:solidFill>
              </a:rPr>
              <a:t>Pérez and the others then ventured further into the valley. “By the time we reached the top of one peak, the water looked blue, with some crystals on top,” said Pérez.</a:t>
            </a:r>
          </a:p>
          <a:p>
            <a:pPr marL="114300" indent="0">
              <a:buNone/>
            </a:pPr>
            <a:endParaRPr lang="en-US" sz="1600" dirty="0">
              <a:solidFill>
                <a:schemeClr val="tx1">
                  <a:lumMod val="95000"/>
                </a:schemeClr>
              </a:solidFill>
            </a:endParaRPr>
          </a:p>
          <a:p>
            <a:pPr marL="114300" indent="0">
              <a:buNone/>
            </a:pPr>
            <a:endParaRPr lang="en-US" sz="1600" dirty="0">
              <a:solidFill>
                <a:schemeClr val="tx1">
                  <a:lumMod val="95000"/>
                </a:schemeClr>
              </a:solidFill>
            </a:endParaRPr>
          </a:p>
          <a:p>
            <a:pPr marL="114300" indent="0">
              <a:buNone/>
            </a:pPr>
            <a:endParaRPr lang="en-US" sz="1600" dirty="0">
              <a:solidFill>
                <a:schemeClr val="tx1">
                  <a:lumMod val="95000"/>
                </a:schemeClr>
              </a:solidFill>
            </a:endParaRPr>
          </a:p>
          <a:p>
            <a:pPr marL="114300" indent="0">
              <a:buNone/>
            </a:pPr>
            <a:endParaRPr lang="en-US" sz="1600" dirty="0">
              <a:solidFill>
                <a:schemeClr val="tx1">
                  <a:lumMod val="95000"/>
                </a:schemeClr>
              </a:solidFill>
            </a:endParaRPr>
          </a:p>
          <a:p>
            <a:pPr marL="114300" indent="0">
              <a:buNone/>
            </a:pPr>
            <a:endParaRPr lang="en-US" sz="1600" dirty="0">
              <a:solidFill>
                <a:schemeClr val="tx1">
                  <a:lumMod val="95000"/>
                </a:schemeClr>
              </a:solidFill>
            </a:endParaRPr>
          </a:p>
          <a:p>
            <a:pPr marL="114300" indent="0">
              <a:buNone/>
            </a:pPr>
            <a:endParaRPr lang="en-US" sz="1600" dirty="0">
              <a:solidFill>
                <a:schemeClr val="tx1">
                  <a:lumMod val="95000"/>
                </a:schemeClr>
              </a:solidFill>
            </a:endParaRPr>
          </a:p>
        </p:txBody>
      </p:sp>
    </p:spTree>
    <p:extLst>
      <p:ext uri="{BB962C8B-B14F-4D97-AF65-F5344CB8AC3E}">
        <p14:creationId xmlns:p14="http://schemas.microsoft.com/office/powerpoint/2010/main" val="24727268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6E78-9B08-7142-A5AD-E5BF620438F0}"/>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sz="5700" dirty="0"/>
              <a:t>In-class Activity: </a:t>
            </a:r>
            <a:br>
              <a:rPr lang="en-US" sz="5700" dirty="0"/>
            </a:br>
            <a:r>
              <a:rPr lang="en-US" sz="5700" dirty="0"/>
              <a:t>Play AI-Dungeon</a:t>
            </a:r>
          </a:p>
        </p:txBody>
      </p:sp>
      <p:sp>
        <p:nvSpPr>
          <p:cNvPr id="3" name="Text Placeholder 2">
            <a:extLst>
              <a:ext uri="{FF2B5EF4-FFF2-40B4-BE49-F238E27FC236}">
                <a16:creationId xmlns:a16="http://schemas.microsoft.com/office/drawing/2014/main" id="{6A4F660B-BE29-0D44-B1BB-45EB3FEDCD59}"/>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dirty="0"/>
              <a:t>Play in groups of 2-3.  </a:t>
            </a:r>
            <a:br>
              <a:rPr lang="en-US" dirty="0"/>
            </a:br>
            <a:r>
              <a:rPr lang="en-US" dirty="0"/>
              <a:t>If you find weird responses, copy-and-paste them somewhere to share.</a:t>
            </a:r>
            <a:br>
              <a:rPr lang="en-US" dirty="0"/>
            </a:br>
            <a:r>
              <a:rPr lang="en-US" dirty="0"/>
              <a:t>Start thinking of answers to the questions we asked.</a:t>
            </a:r>
          </a:p>
        </p:txBody>
      </p:sp>
    </p:spTree>
    <p:extLst>
      <p:ext uri="{BB962C8B-B14F-4D97-AF65-F5344CB8AC3E}">
        <p14:creationId xmlns:p14="http://schemas.microsoft.com/office/powerpoint/2010/main" val="25225371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200" dirty="0"/>
              <a:t>Course Overview</a:t>
            </a:r>
            <a:endParaRPr sz="5200"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Tree>
    <p:extLst>
      <p:ext uri="{BB962C8B-B14F-4D97-AF65-F5344CB8AC3E}">
        <p14:creationId xmlns:p14="http://schemas.microsoft.com/office/powerpoint/2010/main" val="29769236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Topics to be covered</a:t>
            </a:r>
            <a:endParaRPr/>
          </a:p>
        </p:txBody>
      </p:sp>
      <p:sp>
        <p:nvSpPr>
          <p:cNvPr id="76" name="Google Shape;76;p17"/>
          <p:cNvSpPr txBox="1">
            <a:spLocks noGrp="1"/>
          </p:cNvSpPr>
          <p:nvPr>
            <p:ph type="body" idx="1"/>
          </p:nvPr>
        </p:nvSpPr>
        <p:spPr>
          <a:xfrm>
            <a:off x="311700" y="1152475"/>
            <a:ext cx="8520600" cy="3809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dirty="0">
                <a:solidFill>
                  <a:srgbClr val="FFFFFF"/>
                </a:solidFill>
              </a:rPr>
              <a:t>Building a text adventure game</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Reinforcement Learning for solving text-adventure games</a:t>
            </a:r>
          </a:p>
          <a:p>
            <a:pPr>
              <a:buClr>
                <a:srgbClr val="FFFFFF"/>
              </a:buClr>
            </a:pPr>
            <a:r>
              <a:rPr lang="en-US" dirty="0">
                <a:solidFill>
                  <a:srgbClr val="FFFFFF"/>
                </a:solidFill>
              </a:rPr>
              <a:t>Common-sense reasoning for interactive fiction</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World representations</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Automatic extraction of narrative structure from text</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Text Generation for stories and open-ended dialog</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Controllable text generation</a:t>
            </a:r>
            <a:endParaRPr dirty="0">
              <a:solidFill>
                <a:srgbClr val="FFFFF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Topics to be covered (continued)</a:t>
            </a:r>
            <a:endParaRPr dirty="0"/>
          </a:p>
        </p:txBody>
      </p:sp>
      <p:sp>
        <p:nvSpPr>
          <p:cNvPr id="82" name="Google Shape;82;p18"/>
          <p:cNvSpPr txBox="1">
            <a:spLocks noGrp="1"/>
          </p:cNvSpPr>
          <p:nvPr>
            <p:ph type="body" idx="1"/>
          </p:nvPr>
        </p:nvSpPr>
        <p:spPr>
          <a:xfrm>
            <a:off x="311700" y="1152475"/>
            <a:ext cx="8520600" cy="3809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US" dirty="0">
                <a:solidFill>
                  <a:srgbClr val="FFFFFF"/>
                </a:solidFill>
              </a:rPr>
              <a:t>Human-computer interaction principles for collaborative storytelling</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Bias in generative language models</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Connections to computer vision, speech, and other multimodal areas</a:t>
            </a:r>
            <a:endParaRPr dirty="0">
              <a:solidFill>
                <a:srgbClr val="FFFFFF"/>
              </a:solidFill>
            </a:endParaRPr>
          </a:p>
          <a:p>
            <a:pPr marL="457200" lvl="0" indent="-342900" algn="l" rtl="0">
              <a:spcBef>
                <a:spcPts val="0"/>
              </a:spcBef>
              <a:spcAft>
                <a:spcPts val="0"/>
              </a:spcAft>
              <a:buClr>
                <a:srgbClr val="FFFFFF"/>
              </a:buClr>
              <a:buSzPts val="1800"/>
              <a:buChar char="●"/>
            </a:pPr>
            <a:r>
              <a:rPr lang="en" dirty="0">
                <a:solidFill>
                  <a:srgbClr val="FFFFFF"/>
                </a:solidFill>
              </a:rPr>
              <a:t>History of storytelling and artificial intelligence</a:t>
            </a:r>
            <a:endParaRPr dirty="0">
              <a:solidFill>
                <a:srgbClr val="FFFFF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11700" y="351225"/>
            <a:ext cx="8676300" cy="45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Grading</a:t>
            </a:r>
            <a:endParaRPr sz="1600" dirty="0">
              <a:solidFill>
                <a:srgbClr val="FFFFFF"/>
              </a:solidFill>
            </a:endParaRPr>
          </a:p>
          <a:p>
            <a:pPr marL="457200" lvl="0" indent="-330200" algn="l" rtl="0">
              <a:spcBef>
                <a:spcPts val="1600"/>
              </a:spcBef>
              <a:spcAft>
                <a:spcPts val="0"/>
              </a:spcAft>
              <a:buClr>
                <a:srgbClr val="FFFFFF"/>
              </a:buClr>
              <a:buSzPts val="1600"/>
              <a:buChar char="●"/>
            </a:pPr>
            <a:r>
              <a:rPr lang="en-US" sz="1600" dirty="0">
                <a:solidFill>
                  <a:srgbClr val="FFFFFF"/>
                </a:solidFill>
              </a:rPr>
              <a:t>Five</a:t>
            </a:r>
            <a:r>
              <a:rPr lang="en" sz="1600" dirty="0">
                <a:solidFill>
                  <a:srgbClr val="FFFFFF"/>
                </a:solidFill>
              </a:rPr>
              <a:t> homeworks worth a total of 50%</a:t>
            </a:r>
          </a:p>
          <a:p>
            <a:pPr lvl="1" indent="-330200">
              <a:spcBef>
                <a:spcPts val="0"/>
              </a:spcBef>
              <a:buClr>
                <a:srgbClr val="FFFFFF"/>
              </a:buClr>
              <a:buSzPts val="1600"/>
              <a:buChar char="●"/>
            </a:pPr>
            <a:r>
              <a:rPr lang="en-US" sz="1200" dirty="0">
                <a:solidFill>
                  <a:srgbClr val="FFFFFF"/>
                </a:solidFill>
              </a:rPr>
              <a:t>Can be completed in groups </a:t>
            </a:r>
            <a:r>
              <a:rPr lang="en-US" dirty="0"/>
              <a:t>≤</a:t>
            </a:r>
            <a:r>
              <a:rPr lang="en-US" sz="1200" dirty="0">
                <a:solidFill>
                  <a:srgbClr val="FFFFFF"/>
                </a:solidFill>
              </a:rPr>
              <a:t> 2</a:t>
            </a:r>
            <a:endParaRPr lang="en" sz="1200" dirty="0">
              <a:solidFill>
                <a:srgbClr val="FFFFFF"/>
              </a:solidFill>
            </a:endParaRPr>
          </a:p>
          <a:p>
            <a:pPr marL="457200" lvl="0" indent="-330200" algn="l" rtl="0">
              <a:spcBef>
                <a:spcPts val="0"/>
              </a:spcBef>
              <a:spcAft>
                <a:spcPts val="0"/>
              </a:spcAft>
              <a:buClr>
                <a:srgbClr val="FFFFFF"/>
              </a:buClr>
              <a:buSzPts val="1600"/>
              <a:buChar char="●"/>
            </a:pPr>
            <a:r>
              <a:rPr lang="en" sz="1600" dirty="0">
                <a:solidFill>
                  <a:srgbClr val="FFFFFF"/>
                </a:solidFill>
              </a:rPr>
              <a:t>One final project worth 40%</a:t>
            </a:r>
          </a:p>
          <a:p>
            <a:pPr lvl="1" indent="-330200">
              <a:spcBef>
                <a:spcPts val="0"/>
              </a:spcBef>
              <a:buClr>
                <a:srgbClr val="FFFFFF"/>
              </a:buClr>
              <a:buSzPts val="1600"/>
              <a:buFont typeface="Arial"/>
              <a:buChar char="●"/>
            </a:pPr>
            <a:r>
              <a:rPr lang="en-US" sz="1200" dirty="0">
                <a:solidFill>
                  <a:srgbClr val="FFFFFF"/>
                </a:solidFill>
              </a:rPr>
              <a:t>Can be completed in groups </a:t>
            </a:r>
            <a:r>
              <a:rPr lang="en-US" sz="1200" dirty="0"/>
              <a:t>≤</a:t>
            </a:r>
            <a:r>
              <a:rPr lang="en-US" sz="1200" dirty="0">
                <a:solidFill>
                  <a:srgbClr val="FFFFFF"/>
                </a:solidFill>
              </a:rPr>
              <a:t> 4</a:t>
            </a:r>
            <a:endParaRPr sz="1200" dirty="0">
              <a:solidFill>
                <a:srgbClr val="FFFFFF"/>
              </a:solidFill>
            </a:endParaRPr>
          </a:p>
          <a:p>
            <a:pPr marL="457200" lvl="0" indent="-330200" algn="l" rtl="0">
              <a:spcBef>
                <a:spcPts val="0"/>
              </a:spcBef>
              <a:spcAft>
                <a:spcPts val="0"/>
              </a:spcAft>
              <a:buClr>
                <a:srgbClr val="FFFFFF"/>
              </a:buClr>
              <a:buSzPts val="1600"/>
              <a:buChar char="●"/>
            </a:pPr>
            <a:r>
              <a:rPr lang="en" sz="1600" dirty="0">
                <a:solidFill>
                  <a:srgbClr val="FFFFFF"/>
                </a:solidFill>
              </a:rPr>
              <a:t>Class participation worth 10%</a:t>
            </a:r>
            <a:endParaRPr sz="1600" dirty="0">
              <a:solidFill>
                <a:srgbClr val="FFFFFF"/>
              </a:solidFill>
            </a:endParaRPr>
          </a:p>
          <a:p>
            <a:pPr marL="0" lvl="0" indent="0" algn="l" rtl="0">
              <a:spcBef>
                <a:spcPts val="1600"/>
              </a:spcBef>
              <a:spcAft>
                <a:spcPts val="0"/>
              </a:spcAft>
              <a:buNone/>
            </a:pPr>
            <a:r>
              <a:rPr lang="en" sz="1600" dirty="0">
                <a:solidFill>
                  <a:srgbClr val="FFFFFF"/>
                </a:solidFill>
              </a:rPr>
              <a:t>How to contact us</a:t>
            </a:r>
            <a:endParaRPr sz="1600" dirty="0">
              <a:solidFill>
                <a:srgbClr val="FFFFFF"/>
              </a:solidFill>
            </a:endParaRPr>
          </a:p>
          <a:p>
            <a:pPr marL="457200" lvl="0" indent="-330200" algn="l" rtl="0">
              <a:spcBef>
                <a:spcPts val="1600"/>
              </a:spcBef>
              <a:spcAft>
                <a:spcPts val="0"/>
              </a:spcAft>
              <a:buClr>
                <a:srgbClr val="FFFFFF"/>
              </a:buClr>
              <a:buSzPts val="1600"/>
              <a:buChar char="●"/>
            </a:pPr>
            <a:r>
              <a:rPr lang="en" sz="1600" dirty="0">
                <a:solidFill>
                  <a:srgbClr val="FFFFFF"/>
                </a:solidFill>
              </a:rPr>
              <a:t>Slack channel (for discussing homeworks, project, anything related broadly to the class)</a:t>
            </a:r>
            <a:endParaRPr sz="1600" dirty="0">
              <a:solidFill>
                <a:srgbClr val="FFFFFF"/>
              </a:solidFill>
            </a:endParaRPr>
          </a:p>
          <a:p>
            <a:pPr marL="457200" lvl="0" indent="-330200" algn="l" rtl="0">
              <a:spcBef>
                <a:spcPts val="0"/>
              </a:spcBef>
              <a:spcAft>
                <a:spcPts val="0"/>
              </a:spcAft>
              <a:buClr>
                <a:srgbClr val="FFFFFF"/>
              </a:buClr>
              <a:buSzPts val="1600"/>
              <a:buChar char="●"/>
            </a:pPr>
            <a:r>
              <a:rPr lang="en-US" sz="1600" dirty="0">
                <a:solidFill>
                  <a:srgbClr val="FFFFFF"/>
                </a:solidFill>
              </a:rPr>
              <a:t>Mailing list for announcements about </a:t>
            </a:r>
            <a:r>
              <a:rPr lang="en-US" sz="1600" dirty="0" err="1">
                <a:solidFill>
                  <a:srgbClr val="FFFFFF"/>
                </a:solidFill>
              </a:rPr>
              <a:t>homeworks</a:t>
            </a:r>
            <a:r>
              <a:rPr lang="en-US" sz="1600" dirty="0">
                <a:solidFill>
                  <a:srgbClr val="FFFFFF"/>
                </a:solidFill>
              </a:rPr>
              <a:t> and lectures.</a:t>
            </a:r>
            <a:endParaRPr lang="en" sz="1600" dirty="0">
              <a:solidFill>
                <a:srgbClr val="FFFFFF"/>
              </a:solidFill>
            </a:endParaRPr>
          </a:p>
          <a:p>
            <a:pPr marL="457200" lvl="0" indent="-330200" algn="l" rtl="0">
              <a:spcBef>
                <a:spcPts val="0"/>
              </a:spcBef>
              <a:spcAft>
                <a:spcPts val="0"/>
              </a:spcAft>
              <a:buClr>
                <a:srgbClr val="FFFFFF"/>
              </a:buClr>
              <a:buSzPts val="1600"/>
              <a:buChar char="●"/>
            </a:pPr>
            <a:r>
              <a:rPr lang="en" sz="1600" dirty="0">
                <a:solidFill>
                  <a:srgbClr val="FFFFFF"/>
                </a:solidFill>
              </a:rPr>
              <a:t>Email us with specific questions (</a:t>
            </a:r>
            <a:r>
              <a:rPr lang="en" sz="1600" u="sng" dirty="0">
                <a:solidFill>
                  <a:schemeClr val="hlink"/>
                </a:solidFill>
                <a:hlinkClick r:id="rId3"/>
              </a:rPr>
              <a:t>ccb@seas.upe</a:t>
            </a:r>
            <a:r>
              <a:rPr lang="en-US" sz="1600" u="sng" dirty="0">
                <a:solidFill>
                  <a:schemeClr val="hlink"/>
                </a:solidFill>
                <a:hlinkClick r:id="rId3"/>
              </a:rPr>
              <a:t>n</a:t>
            </a:r>
            <a:r>
              <a:rPr lang="en" sz="1600" u="sng" dirty="0">
                <a:solidFill>
                  <a:schemeClr val="hlink"/>
                </a:solidFill>
                <a:hlinkClick r:id="rId3"/>
              </a:rPr>
              <a:t>n.edu</a:t>
            </a:r>
            <a:r>
              <a:rPr lang="en" sz="1600" dirty="0">
                <a:solidFill>
                  <a:srgbClr val="FFFFFF"/>
                </a:solidFill>
              </a:rPr>
              <a:t>, </a:t>
            </a:r>
            <a:r>
              <a:rPr lang="en" sz="1600" u="sng" dirty="0">
                <a:solidFill>
                  <a:schemeClr val="hlink"/>
                </a:solidFill>
                <a:hlinkClick r:id="rId4"/>
              </a:rPr>
              <a:t>daphnei@sea.upenn.edu</a:t>
            </a:r>
            <a:r>
              <a:rPr lang="en" sz="1600" dirty="0">
                <a:solidFill>
                  <a:srgbClr val="FFFFFF"/>
                </a:solidFill>
              </a:rPr>
              <a:t>) </a:t>
            </a:r>
            <a:endParaRPr sz="1600" dirty="0">
              <a:solidFill>
                <a:srgbClr val="FFFFFF"/>
              </a:solidFill>
            </a:endParaRPr>
          </a:p>
          <a:p>
            <a:pPr marL="0" lvl="0" indent="0" algn="l" rtl="0">
              <a:spcBef>
                <a:spcPts val="1600"/>
              </a:spcBef>
              <a:spcAft>
                <a:spcPts val="0"/>
              </a:spcAft>
              <a:buNone/>
            </a:pPr>
            <a:r>
              <a:rPr lang="en" sz="1600" dirty="0">
                <a:solidFill>
                  <a:srgbClr val="FFFFFF"/>
                </a:solidFill>
              </a:rPr>
              <a:t>Daphne will have office hours </a:t>
            </a:r>
            <a:r>
              <a:rPr lang="en-US" sz="1600" dirty="0">
                <a:solidFill>
                  <a:srgbClr val="FFFFFF"/>
                </a:solidFill>
              </a:rPr>
              <a:t>after</a:t>
            </a:r>
            <a:r>
              <a:rPr lang="en" sz="1600" dirty="0">
                <a:solidFill>
                  <a:srgbClr val="FFFFFF"/>
                </a:solidFill>
              </a:rPr>
              <a:t> class </a:t>
            </a:r>
            <a:r>
              <a:rPr lang="en-US" sz="1600" dirty="0">
                <a:solidFill>
                  <a:srgbClr val="FFFFFF"/>
                </a:solidFill>
              </a:rPr>
              <a:t>at</a:t>
            </a:r>
            <a:r>
              <a:rPr lang="en" sz="1600" dirty="0">
                <a:solidFill>
                  <a:srgbClr val="FFFFFF"/>
                </a:solidFill>
              </a:rPr>
              <a:t> 4:30 PM.</a:t>
            </a:r>
            <a:endParaRPr sz="1600" dirty="0">
              <a:solidFill>
                <a:srgbClr val="FFFFFF"/>
              </a:solidFill>
            </a:endParaRPr>
          </a:p>
          <a:p>
            <a:pPr marL="0" lvl="0" indent="0" algn="l" rtl="0">
              <a:spcBef>
                <a:spcPts val="1600"/>
              </a:spcBef>
              <a:spcAft>
                <a:spcPts val="1600"/>
              </a:spcAft>
              <a:buNone/>
            </a:pPr>
            <a:endParaRPr sz="1600" dirty="0">
              <a:solidFill>
                <a:srgbClr val="FFFFF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92D13-39B3-4686-BD36-8E54E66EF360}"/>
              </a:ext>
            </a:extLst>
          </p:cNvPr>
          <p:cNvSpPr>
            <a:spLocks noGrp="1"/>
          </p:cNvSpPr>
          <p:nvPr>
            <p:ph type="title"/>
          </p:nvPr>
        </p:nvSpPr>
        <p:spPr/>
        <p:txBody>
          <a:bodyPr/>
          <a:lstStyle/>
          <a:p>
            <a:r>
              <a:rPr lang="en-US" dirty="0"/>
              <a:t>Student Presentations</a:t>
            </a:r>
          </a:p>
        </p:txBody>
      </p:sp>
      <p:sp>
        <p:nvSpPr>
          <p:cNvPr id="3" name="Text Placeholder 2">
            <a:extLst>
              <a:ext uri="{FF2B5EF4-FFF2-40B4-BE49-F238E27FC236}">
                <a16:creationId xmlns:a16="http://schemas.microsoft.com/office/drawing/2014/main" id="{71FE5D95-51EE-4F06-93E8-D02C83294804}"/>
              </a:ext>
            </a:extLst>
          </p:cNvPr>
          <p:cNvSpPr>
            <a:spLocks noGrp="1"/>
          </p:cNvSpPr>
          <p:nvPr>
            <p:ph type="body" idx="1"/>
          </p:nvPr>
        </p:nvSpPr>
        <p:spPr/>
        <p:txBody>
          <a:bodyPr/>
          <a:lstStyle/>
          <a:p>
            <a:r>
              <a:rPr lang="en-US" dirty="0">
                <a:solidFill>
                  <a:schemeClr val="tx1"/>
                </a:solidFill>
              </a:rPr>
              <a:t>Prepare a 10-15 minute presentation on a paper from the reading list.</a:t>
            </a:r>
          </a:p>
          <a:p>
            <a:r>
              <a:rPr lang="en-US" dirty="0">
                <a:solidFill>
                  <a:schemeClr val="tx1"/>
                </a:solidFill>
              </a:rPr>
              <a:t>Your presentation should summarize the work and discuss the ways it’s applicable to either interactive fiction or automatic story generation.</a:t>
            </a:r>
          </a:p>
          <a:p>
            <a:r>
              <a:rPr lang="en-US" dirty="0">
                <a:solidFill>
                  <a:schemeClr val="tx1"/>
                </a:solidFill>
              </a:rPr>
              <a:t>Grading:</a:t>
            </a:r>
          </a:p>
          <a:p>
            <a:pPr lvl="1"/>
            <a:r>
              <a:rPr lang="en-US" dirty="0">
                <a:solidFill>
                  <a:schemeClr val="tx1"/>
                </a:solidFill>
                <a:highlight>
                  <a:srgbClr val="FF0000"/>
                </a:highlight>
              </a:rPr>
              <a:t>50%: </a:t>
            </a:r>
            <a:r>
              <a:rPr lang="en-US" b="1" dirty="0">
                <a:solidFill>
                  <a:schemeClr val="tx1"/>
                </a:solidFill>
                <a:highlight>
                  <a:srgbClr val="FF0000"/>
                </a:highlight>
              </a:rPr>
              <a:t>Send us your slides by Monday at 3 PM the week of</a:t>
            </a:r>
          </a:p>
          <a:p>
            <a:pPr lvl="1"/>
            <a:r>
              <a:rPr lang="en-US" dirty="0">
                <a:solidFill>
                  <a:schemeClr val="tx1"/>
                </a:solidFill>
              </a:rPr>
              <a:t>50%: presentation to the class</a:t>
            </a:r>
          </a:p>
        </p:txBody>
      </p:sp>
    </p:spTree>
    <p:extLst>
      <p:ext uri="{BB962C8B-B14F-4D97-AF65-F5344CB8AC3E}">
        <p14:creationId xmlns:p14="http://schemas.microsoft.com/office/powerpoint/2010/main" val="390333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CBF01-F3E9-A441-BA27-7C12EB238FBE}"/>
              </a:ext>
            </a:extLst>
          </p:cNvPr>
          <p:cNvPicPr>
            <a:picLocks noChangeAspect="1"/>
          </p:cNvPicPr>
          <p:nvPr/>
        </p:nvPicPr>
        <p:blipFill>
          <a:blip r:embed="rId3">
            <a:alphaModFix amt="50000"/>
          </a:blip>
          <a:stretch>
            <a:fillRect/>
          </a:stretch>
        </p:blipFill>
        <p:spPr>
          <a:xfrm rot="16200000">
            <a:off x="1651026" y="-3853848"/>
            <a:ext cx="7468442" cy="11149352"/>
          </a:xfrm>
          <a:prstGeom prst="rect">
            <a:avLst/>
          </a:prstGeom>
        </p:spPr>
      </p:pic>
      <p:sp>
        <p:nvSpPr>
          <p:cNvPr id="2" name="Title 1">
            <a:extLst>
              <a:ext uri="{FF2B5EF4-FFF2-40B4-BE49-F238E27FC236}">
                <a16:creationId xmlns:a16="http://schemas.microsoft.com/office/drawing/2014/main" id="{9F2E57BB-74F8-5C44-8175-C0F042A3401B}"/>
              </a:ext>
            </a:extLst>
          </p:cNvPr>
          <p:cNvSpPr>
            <a:spLocks noGrp="1"/>
          </p:cNvSpPr>
          <p:nvPr>
            <p:ph type="title"/>
          </p:nvPr>
        </p:nvSpPr>
        <p:spPr/>
        <p:txBody>
          <a:bodyPr/>
          <a:lstStyle/>
          <a:p>
            <a:r>
              <a:rPr lang="en-US" dirty="0"/>
              <a:t>DUNGEONS AND DRAGON</a:t>
            </a:r>
          </a:p>
        </p:txBody>
      </p:sp>
      <p:sp>
        <p:nvSpPr>
          <p:cNvPr id="3" name="Text Placeholder 2">
            <a:extLst>
              <a:ext uri="{FF2B5EF4-FFF2-40B4-BE49-F238E27FC236}">
                <a16:creationId xmlns:a16="http://schemas.microsoft.com/office/drawing/2014/main" id="{A086D0C0-CDD7-E04C-8B07-21DC37D0E2CD}"/>
              </a:ext>
            </a:extLst>
          </p:cNvPr>
          <p:cNvSpPr>
            <a:spLocks noGrp="1"/>
          </p:cNvSpPr>
          <p:nvPr>
            <p:ph type="body" idx="1"/>
          </p:nvPr>
        </p:nvSpPr>
        <p:spPr/>
        <p:txBody>
          <a:bodyPr/>
          <a:lstStyle/>
          <a:p>
            <a:pPr marL="114300" indent="0">
              <a:buNone/>
            </a:pPr>
            <a:r>
              <a:rPr lang="en-US" sz="2000" dirty="0">
                <a:solidFill>
                  <a:schemeClr val="tx1"/>
                </a:solidFill>
              </a:rPr>
              <a:t>D&amp;D is an open-ended game in which the players assume the roles of characters in a story and can have them attempt any action they want. The game is controlled by a dungeon master, who uses tables, dice, and personal judgment to decide on the effect of a character’s efforts.</a:t>
            </a:r>
          </a:p>
          <a:p>
            <a:pPr marL="114300" indent="0">
              <a:buNone/>
            </a:pPr>
            <a:endParaRPr lang="en-US" sz="2000" dirty="0">
              <a:solidFill>
                <a:schemeClr val="tx1"/>
              </a:solidFill>
            </a:endParaRPr>
          </a:p>
          <a:p>
            <a:pPr marL="114300" indent="0">
              <a:buNone/>
            </a:pPr>
            <a:r>
              <a:rPr lang="en-US" sz="2000" dirty="0">
                <a:solidFill>
                  <a:schemeClr val="tx1"/>
                </a:solidFill>
              </a:rPr>
              <a:t>The players say what their characters do within the world of the campaign. Dice are rolled to help determine the outcome of combat and other encounters. Over the course of many adventures, the members of a party advance in level and become more powerful-and the dungeon master devises new challenges for them.</a:t>
            </a:r>
            <a:br>
              <a:rPr lang="en-US" sz="2000"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15475780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Presentation Signups</a:t>
            </a:r>
            <a:endParaRPr dirty="0"/>
          </a:p>
        </p:txBody>
      </p:sp>
      <p:sp>
        <p:nvSpPr>
          <p:cNvPr id="93" name="Google Shape;9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dirty="0">
                <a:solidFill>
                  <a:srgbClr val="FFFFFF"/>
                </a:solidFill>
                <a:hlinkClick r:id="rId3"/>
              </a:rPr>
              <a:t>https://bit.ly/36l1nAs</a:t>
            </a:r>
            <a:r>
              <a:rPr lang="en" sz="3000" dirty="0">
                <a:solidFill>
                  <a:srgbClr val="FFFFFF"/>
                </a:solidFill>
              </a:rPr>
              <a:t> </a:t>
            </a:r>
          </a:p>
          <a:p>
            <a:pPr marL="0" lvl="0" indent="0" algn="l" rtl="0">
              <a:spcBef>
                <a:spcPts val="0"/>
              </a:spcBef>
              <a:spcAft>
                <a:spcPts val="1600"/>
              </a:spcAft>
              <a:buNone/>
            </a:pPr>
            <a:endParaRPr lang="en" sz="3000" dirty="0">
              <a:solidFill>
                <a:srgbClr val="FFFFFF"/>
              </a:solidFill>
            </a:endParaRPr>
          </a:p>
          <a:p>
            <a:pPr marL="0" lvl="0" indent="0">
              <a:spcAft>
                <a:spcPts val="1600"/>
              </a:spcAft>
              <a:buNone/>
            </a:pPr>
            <a:r>
              <a:rPr lang="en" sz="2400" dirty="0"/>
              <a:t>Fill out this form by the end of today.</a:t>
            </a:r>
            <a:endParaRPr sz="2400" dirty="0">
              <a:solidFill>
                <a:srgbClr val="FFFFFF"/>
              </a:solidFill>
            </a:endParaRPr>
          </a:p>
        </p:txBody>
      </p:sp>
      <p:pic>
        <p:nvPicPr>
          <p:cNvPr id="3" name="Picture 2" descr="A picture containing black, drawing&#10;&#10;Description automatically generated">
            <a:extLst>
              <a:ext uri="{FF2B5EF4-FFF2-40B4-BE49-F238E27FC236}">
                <a16:creationId xmlns:a16="http://schemas.microsoft.com/office/drawing/2014/main" id="{69243964-9EFC-40DE-8172-D67204B5D7FE}"/>
              </a:ext>
            </a:extLst>
          </p:cNvPr>
          <p:cNvPicPr>
            <a:picLocks noChangeAspect="1"/>
          </p:cNvPicPr>
          <p:nvPr/>
        </p:nvPicPr>
        <p:blipFill>
          <a:blip r:embed="rId4"/>
          <a:stretch>
            <a:fillRect/>
          </a:stretch>
        </p:blipFill>
        <p:spPr>
          <a:xfrm>
            <a:off x="6781273" y="2793519"/>
            <a:ext cx="1904762" cy="1904762"/>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1B6B61F7-A31A-4A9C-9C9A-5C38F66D8198}"/>
              </a:ext>
            </a:extLst>
          </p:cNvPr>
          <p:cNvSpPr txBox="1">
            <a:spLocks/>
          </p:cNvSpPr>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100"/>
              <a:buFont typeface="Arial"/>
              <a:buNone/>
              <a:defRPr sz="2100" b="0" i="0" u="none" strike="noStrike" cap="none">
                <a:solidFill>
                  <a:schemeClr val="lt2"/>
                </a:solidFill>
                <a:latin typeface="Arial"/>
                <a:ea typeface="Arial"/>
                <a:cs typeface="Arial"/>
                <a:sym typeface="Arial"/>
              </a:defRPr>
            </a:lvl9pPr>
          </a:lstStyle>
          <a:p>
            <a:pPr marL="117475" indent="-3175" algn="l"/>
            <a:r>
              <a:rPr lang="en-US" dirty="0">
                <a:solidFill>
                  <a:schemeClr val="tx1"/>
                </a:solidFill>
              </a:rPr>
              <a:t>Implement a simple text adventure game in Python.</a:t>
            </a:r>
          </a:p>
          <a:p>
            <a:pPr algn="l"/>
            <a:endParaRPr lang="en-US" dirty="0">
              <a:solidFill>
                <a:schemeClr val="tx1"/>
              </a:solidFill>
            </a:endParaRPr>
          </a:p>
          <a:p>
            <a:pPr algn="l"/>
            <a:r>
              <a:rPr lang="en-US" dirty="0">
                <a:solidFill>
                  <a:schemeClr val="tx1"/>
                </a:solidFill>
              </a:rPr>
              <a:t>Due 01/23/20 at </a:t>
            </a:r>
            <a:r>
              <a:rPr lang="en-US" b="1" u="sng" dirty="0">
                <a:solidFill>
                  <a:schemeClr val="tx1"/>
                </a:solidFill>
              </a:rPr>
              <a:t>before class</a:t>
            </a:r>
          </a:p>
          <a:p>
            <a:pPr algn="l"/>
            <a:endParaRPr lang="en-US" dirty="0">
              <a:solidFill>
                <a:schemeClr val="tx1"/>
              </a:solidFill>
            </a:endParaRPr>
          </a:p>
          <a:p>
            <a:pPr algn="l"/>
            <a:endParaRPr lang="en-US" dirty="0">
              <a:solidFill>
                <a:schemeClr val="tx1"/>
              </a:solidFill>
            </a:endParaRPr>
          </a:p>
        </p:txBody>
      </p:sp>
      <p:sp>
        <p:nvSpPr>
          <p:cNvPr id="8" name="Text Placeholder 6">
            <a:extLst>
              <a:ext uri="{FF2B5EF4-FFF2-40B4-BE49-F238E27FC236}">
                <a16:creationId xmlns:a16="http://schemas.microsoft.com/office/drawing/2014/main" id="{E45166A0-EE9A-4A95-8886-65C3EAA88E65}"/>
              </a:ext>
            </a:extLst>
          </p:cNvPr>
          <p:cNvSpPr>
            <a:spLocks noGrp="1"/>
          </p:cNvSpPr>
          <p:nvPr>
            <p:ph type="body" idx="2"/>
          </p:nvPr>
        </p:nvSpPr>
        <p:spPr>
          <a:xfrm>
            <a:off x="4832400" y="1152475"/>
            <a:ext cx="3999900" cy="3416400"/>
          </a:xfrm>
        </p:spPr>
        <p:txBody>
          <a:bodyPr anchor="t"/>
          <a:lstStyle/>
          <a:p>
            <a:pPr marL="114300" indent="0">
              <a:lnSpc>
                <a:spcPct val="100000"/>
              </a:lnSpc>
              <a:buNone/>
            </a:pPr>
            <a:r>
              <a:rPr lang="en-US" sz="2100" dirty="0">
                <a:solidFill>
                  <a:schemeClr val="tx1"/>
                </a:solidFill>
              </a:rPr>
              <a:t>Improve your text adventure game using NLP!</a:t>
            </a:r>
          </a:p>
          <a:p>
            <a:pPr marL="114300" indent="0">
              <a:lnSpc>
                <a:spcPct val="100000"/>
              </a:lnSpc>
              <a:buNone/>
            </a:pPr>
            <a:endParaRPr lang="en-US" sz="2100" dirty="0">
              <a:solidFill>
                <a:schemeClr val="tx1"/>
              </a:solidFill>
            </a:endParaRPr>
          </a:p>
          <a:p>
            <a:pPr marL="114300" indent="0">
              <a:lnSpc>
                <a:spcPct val="100000"/>
              </a:lnSpc>
              <a:buNone/>
            </a:pPr>
            <a:r>
              <a:rPr lang="en-US" sz="2100">
                <a:solidFill>
                  <a:schemeClr val="tx1"/>
                </a:solidFill>
              </a:rPr>
              <a:t>Due 01/30/20</a:t>
            </a:r>
            <a:endParaRPr lang="en-US" sz="2100" dirty="0">
              <a:solidFill>
                <a:schemeClr val="tx1"/>
              </a:solidFill>
            </a:endParaRPr>
          </a:p>
          <a:p>
            <a:pPr marL="114300" indent="0">
              <a:lnSpc>
                <a:spcPct val="100000"/>
              </a:lnSpc>
              <a:buNone/>
            </a:pPr>
            <a:endParaRPr lang="en-US" sz="2100" dirty="0">
              <a:solidFill>
                <a:schemeClr val="tx1"/>
              </a:solidFill>
            </a:endParaRPr>
          </a:p>
        </p:txBody>
      </p:sp>
      <p:sp>
        <p:nvSpPr>
          <p:cNvPr id="9" name="Google Shape;92;p20">
            <a:extLst>
              <a:ext uri="{FF2B5EF4-FFF2-40B4-BE49-F238E27FC236}">
                <a16:creationId xmlns:a16="http://schemas.microsoft.com/office/drawing/2014/main" id="{A8A3437F-9B01-42BB-BFA6-6E69DB5C6254}"/>
              </a:ext>
            </a:extLst>
          </p:cNvPr>
          <p:cNvSpPr txBox="1">
            <a:spLocks noGrp="1"/>
          </p:cNvSpPr>
          <p:nvPr>
            <p:ph type="title"/>
          </p:nvPr>
        </p:nvSpPr>
        <p:spPr>
          <a:xfrm>
            <a:off x="311700" y="445025"/>
            <a:ext cx="399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Homework 1</a:t>
            </a:r>
            <a:endParaRPr sz="3200" dirty="0"/>
          </a:p>
        </p:txBody>
      </p:sp>
      <p:sp>
        <p:nvSpPr>
          <p:cNvPr id="10" name="Google Shape;92;p20">
            <a:extLst>
              <a:ext uri="{FF2B5EF4-FFF2-40B4-BE49-F238E27FC236}">
                <a16:creationId xmlns:a16="http://schemas.microsoft.com/office/drawing/2014/main" id="{DC772638-2DEC-4DD7-AAD1-9E513B59EC99}"/>
              </a:ext>
            </a:extLst>
          </p:cNvPr>
          <p:cNvSpPr txBox="1">
            <a:spLocks/>
          </p:cNvSpPr>
          <p:nvPr/>
        </p:nvSpPr>
        <p:spPr>
          <a:xfrm>
            <a:off x="4832400" y="445025"/>
            <a:ext cx="399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l"/>
            <a:r>
              <a:rPr lang="en-US" sz="3200" dirty="0"/>
              <a:t>Homework 2</a:t>
            </a:r>
          </a:p>
        </p:txBody>
      </p:sp>
    </p:spTree>
    <p:extLst>
      <p:ext uri="{BB962C8B-B14F-4D97-AF65-F5344CB8AC3E}">
        <p14:creationId xmlns:p14="http://schemas.microsoft.com/office/powerpoint/2010/main" val="23884282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BD2EFA-C76E-4EED-85F6-22F8A32B303F}"/>
              </a:ext>
            </a:extLst>
          </p:cNvPr>
          <p:cNvPicPr>
            <a:picLocks noChangeAspect="1"/>
          </p:cNvPicPr>
          <p:nvPr/>
        </p:nvPicPr>
        <p:blipFill>
          <a:blip r:embed="rId3"/>
          <a:stretch>
            <a:fillRect/>
          </a:stretch>
        </p:blipFill>
        <p:spPr>
          <a:xfrm>
            <a:off x="229358" y="0"/>
            <a:ext cx="7042752" cy="5143500"/>
          </a:xfrm>
          <a:prstGeom prst="rect">
            <a:avLst/>
          </a:prstGeom>
        </p:spPr>
      </p:pic>
      <p:sp>
        <p:nvSpPr>
          <p:cNvPr id="8" name="Rectangle 7">
            <a:extLst>
              <a:ext uri="{FF2B5EF4-FFF2-40B4-BE49-F238E27FC236}">
                <a16:creationId xmlns:a16="http://schemas.microsoft.com/office/drawing/2014/main" id="{CC3AAE04-FD2D-48AA-B7E5-0901216FD151}"/>
              </a:ext>
            </a:extLst>
          </p:cNvPr>
          <p:cNvSpPr/>
          <p:nvPr/>
        </p:nvSpPr>
        <p:spPr>
          <a:xfrm>
            <a:off x="7560733" y="2853267"/>
            <a:ext cx="1583267" cy="584775"/>
          </a:xfrm>
          <a:prstGeom prst="rect">
            <a:avLst/>
          </a:prstGeom>
        </p:spPr>
        <p:txBody>
          <a:bodyPr wrap="square">
            <a:spAutoFit/>
          </a:bodyPr>
          <a:lstStyle/>
          <a:p>
            <a:r>
              <a:rPr lang="en-US" sz="800" dirty="0">
                <a:hlinkClick r:id="rId4"/>
              </a:rPr>
              <a:t>http://interactive-fiction-class.org/homeworks/text-adventure-game/text-adventure-game.html</a:t>
            </a:r>
            <a:endParaRPr lang="en-US" sz="800" dirty="0"/>
          </a:p>
        </p:txBody>
      </p:sp>
    </p:spTree>
    <p:extLst>
      <p:ext uri="{BB962C8B-B14F-4D97-AF65-F5344CB8AC3E}">
        <p14:creationId xmlns:p14="http://schemas.microsoft.com/office/powerpoint/2010/main" val="8884822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6E78-9B08-7142-A5AD-E5BF620438F0}"/>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sz="4000" dirty="0"/>
              <a:t>In-class Activity: Play AI Dungeon</a:t>
            </a:r>
          </a:p>
        </p:txBody>
      </p:sp>
      <p:sp>
        <p:nvSpPr>
          <p:cNvPr id="3" name="Text Placeholder 2">
            <a:extLst>
              <a:ext uri="{FF2B5EF4-FFF2-40B4-BE49-F238E27FC236}">
                <a16:creationId xmlns:a16="http://schemas.microsoft.com/office/drawing/2014/main" id="{6A4F660B-BE29-0D44-B1BB-45EB3FEDCD59}"/>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dirty="0">
                <a:solidFill>
                  <a:schemeClr val="tx1">
                    <a:lumMod val="85000"/>
                  </a:schemeClr>
                </a:solidFill>
              </a:rPr>
              <a:t>Play in groups of 2-3</a:t>
            </a:r>
            <a:r>
              <a:rPr lang="en-US">
                <a:solidFill>
                  <a:schemeClr val="tx1">
                    <a:lumMod val="85000"/>
                  </a:schemeClr>
                </a:solidFill>
              </a:rPr>
              <a:t>.  </a:t>
            </a:r>
            <a:br>
              <a:rPr lang="en-US" dirty="0">
                <a:solidFill>
                  <a:schemeClr val="tx1">
                    <a:lumMod val="85000"/>
                  </a:schemeClr>
                </a:solidFill>
              </a:rPr>
            </a:br>
            <a:r>
              <a:rPr lang="en-US" dirty="0">
                <a:solidFill>
                  <a:schemeClr val="tx1">
                    <a:lumMod val="85000"/>
                  </a:schemeClr>
                </a:solidFill>
              </a:rPr>
              <a:t>Answer the questions.</a:t>
            </a:r>
          </a:p>
        </p:txBody>
      </p:sp>
    </p:spTree>
    <p:extLst>
      <p:ext uri="{BB962C8B-B14F-4D97-AF65-F5344CB8AC3E}">
        <p14:creationId xmlns:p14="http://schemas.microsoft.com/office/powerpoint/2010/main" val="1235191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Games Before Graphics</a:t>
            </a:r>
            <a:endParaRPr/>
          </a:p>
        </p:txBody>
      </p:sp>
      <p:sp>
        <p:nvSpPr>
          <p:cNvPr id="86" name="Google Shape;86;p17"/>
          <p:cNvSpPr txBox="1">
            <a:spLocks noGrp="1"/>
          </p:cNvSpPr>
          <p:nvPr>
            <p:ph type="body" idx="1"/>
          </p:nvPr>
        </p:nvSpPr>
        <p:spPr>
          <a:xfrm>
            <a:off x="311700" y="1152475"/>
            <a:ext cx="8520600" cy="955105"/>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Interactive Fiction/Text Adventure Games were the best-selling computer games of the 1980s.  A company called Infocom created the most popular titles.</a:t>
            </a:r>
            <a:endParaRPr dirty="0"/>
          </a:p>
        </p:txBody>
      </p:sp>
      <p:pic>
        <p:nvPicPr>
          <p:cNvPr id="2" name="Picture 1">
            <a:extLst>
              <a:ext uri="{FF2B5EF4-FFF2-40B4-BE49-F238E27FC236}">
                <a16:creationId xmlns:a16="http://schemas.microsoft.com/office/drawing/2014/main" id="{40F49D59-4E48-E647-A09D-A1FD863FF371}"/>
              </a:ext>
            </a:extLst>
          </p:cNvPr>
          <p:cNvPicPr>
            <a:picLocks noChangeAspect="1"/>
          </p:cNvPicPr>
          <p:nvPr/>
        </p:nvPicPr>
        <p:blipFill>
          <a:blip r:embed="rId3"/>
          <a:stretch>
            <a:fillRect/>
          </a:stretch>
        </p:blipFill>
        <p:spPr>
          <a:xfrm>
            <a:off x="-143755" y="2216306"/>
            <a:ext cx="2414180" cy="2927194"/>
          </a:xfrm>
          <a:prstGeom prst="rect">
            <a:avLst/>
          </a:prstGeom>
        </p:spPr>
      </p:pic>
      <p:pic>
        <p:nvPicPr>
          <p:cNvPr id="3" name="Picture 2">
            <a:extLst>
              <a:ext uri="{FF2B5EF4-FFF2-40B4-BE49-F238E27FC236}">
                <a16:creationId xmlns:a16="http://schemas.microsoft.com/office/drawing/2014/main" id="{711DF046-812A-EC43-BE97-2F108DAA29CD}"/>
              </a:ext>
            </a:extLst>
          </p:cNvPr>
          <p:cNvPicPr>
            <a:picLocks noChangeAspect="1"/>
          </p:cNvPicPr>
          <p:nvPr/>
        </p:nvPicPr>
        <p:blipFill>
          <a:blip r:embed="rId4"/>
          <a:stretch>
            <a:fillRect/>
          </a:stretch>
        </p:blipFill>
        <p:spPr>
          <a:xfrm>
            <a:off x="2270425" y="2216306"/>
            <a:ext cx="2159740" cy="2927194"/>
          </a:xfrm>
          <a:prstGeom prst="rect">
            <a:avLst/>
          </a:prstGeom>
        </p:spPr>
      </p:pic>
      <p:pic>
        <p:nvPicPr>
          <p:cNvPr id="4" name="Picture 3">
            <a:extLst>
              <a:ext uri="{FF2B5EF4-FFF2-40B4-BE49-F238E27FC236}">
                <a16:creationId xmlns:a16="http://schemas.microsoft.com/office/drawing/2014/main" id="{DE623894-7D04-FD41-A7BC-F15617609942}"/>
              </a:ext>
            </a:extLst>
          </p:cNvPr>
          <p:cNvPicPr>
            <a:picLocks noChangeAspect="1"/>
          </p:cNvPicPr>
          <p:nvPr/>
        </p:nvPicPr>
        <p:blipFill>
          <a:blip r:embed="rId5"/>
          <a:stretch>
            <a:fillRect/>
          </a:stretch>
        </p:blipFill>
        <p:spPr>
          <a:xfrm>
            <a:off x="4445005" y="2216306"/>
            <a:ext cx="2399340" cy="2927194"/>
          </a:xfrm>
          <a:prstGeom prst="rect">
            <a:avLst/>
          </a:prstGeom>
        </p:spPr>
      </p:pic>
      <p:pic>
        <p:nvPicPr>
          <p:cNvPr id="5" name="Picture 4">
            <a:extLst>
              <a:ext uri="{FF2B5EF4-FFF2-40B4-BE49-F238E27FC236}">
                <a16:creationId xmlns:a16="http://schemas.microsoft.com/office/drawing/2014/main" id="{737259AA-5A05-8042-A8E3-46DCFDB6A2CA}"/>
              </a:ext>
            </a:extLst>
          </p:cNvPr>
          <p:cNvPicPr>
            <a:picLocks noChangeAspect="1"/>
          </p:cNvPicPr>
          <p:nvPr/>
        </p:nvPicPr>
        <p:blipFill>
          <a:blip r:embed="rId6"/>
          <a:stretch>
            <a:fillRect/>
          </a:stretch>
        </p:blipFill>
        <p:spPr>
          <a:xfrm>
            <a:off x="6859185" y="2196190"/>
            <a:ext cx="2461219" cy="29473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827AC8-93F0-B943-9372-E86382B63C15}"/>
              </a:ext>
            </a:extLst>
          </p:cNvPr>
          <p:cNvPicPr>
            <a:picLocks noChangeAspect="1"/>
          </p:cNvPicPr>
          <p:nvPr/>
        </p:nvPicPr>
        <p:blipFill>
          <a:blip r:embed="rId2"/>
          <a:stretch>
            <a:fillRect/>
          </a:stretch>
        </p:blipFill>
        <p:spPr>
          <a:xfrm>
            <a:off x="482600" y="12700"/>
            <a:ext cx="8178800" cy="5118100"/>
          </a:xfrm>
          <a:prstGeom prst="rect">
            <a:avLst/>
          </a:prstGeom>
        </p:spPr>
      </p:pic>
    </p:spTree>
    <p:extLst>
      <p:ext uri="{BB962C8B-B14F-4D97-AF65-F5344CB8AC3E}">
        <p14:creationId xmlns:p14="http://schemas.microsoft.com/office/powerpoint/2010/main" val="725378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6D31-412B-1047-96C3-565619B0EE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CC0F58F-35EC-C647-8AF0-F3EE3A5E61E8}"/>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A68DF5D3-5A37-4147-A1CE-59A23C4863F1}"/>
              </a:ext>
            </a:extLst>
          </p:cNvPr>
          <p:cNvSpPr/>
          <p:nvPr/>
        </p:nvSpPr>
        <p:spPr>
          <a:xfrm>
            <a:off x="1954251" y="4835723"/>
            <a:ext cx="5235498" cy="307777"/>
          </a:xfrm>
          <a:prstGeom prst="rect">
            <a:avLst/>
          </a:prstGeom>
        </p:spPr>
        <p:txBody>
          <a:bodyPr wrap="squar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=3398</a:t>
            </a:r>
            <a:endParaRPr lang="en-US" dirty="0"/>
          </a:p>
        </p:txBody>
      </p:sp>
      <p:pic>
        <p:nvPicPr>
          <p:cNvPr id="4" name="Online Media 3" title="GET LAMP: The Text Adventure Documentary">
            <a:hlinkClick r:id="" action="ppaction://media"/>
            <a:extLst>
              <a:ext uri="{FF2B5EF4-FFF2-40B4-BE49-F238E27FC236}">
                <a16:creationId xmlns:a16="http://schemas.microsoft.com/office/drawing/2014/main" id="{84F17760-0DFE-4964-AFED-F4ED5EA93BBD}"/>
              </a:ext>
            </a:extLst>
          </p:cNvPr>
          <p:cNvPicPr>
            <a:picLocks noRot="1" noChangeAspect="1"/>
          </p:cNvPicPr>
          <p:nvPr>
            <a:videoFile r:link="rId1"/>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25872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Components of Interactive Fiction Games</a:t>
            </a:r>
            <a:endParaRPr dirty="0"/>
          </a:p>
        </p:txBody>
      </p:sp>
      <p:sp>
        <p:nvSpPr>
          <p:cNvPr id="92" name="Google Shape;92;p18"/>
          <p:cNvSpPr txBox="1">
            <a:spLocks noGrp="1"/>
          </p:cNvSpPr>
          <p:nvPr>
            <p:ph type="body" idx="1"/>
          </p:nvPr>
        </p:nvSpPr>
        <p:spPr>
          <a:xfrm>
            <a:off x="2936000" y="1152475"/>
            <a:ext cx="5896200" cy="36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tx1"/>
              </a:solidFill>
            </a:endParaRPr>
          </a:p>
          <a:p>
            <a:pPr marL="457200" lvl="0" indent="-342900" algn="l" rtl="0">
              <a:spcBef>
                <a:spcPts val="1600"/>
              </a:spcBef>
              <a:spcAft>
                <a:spcPts val="0"/>
              </a:spcAft>
              <a:buSzPts val="1800"/>
              <a:buChar char="●"/>
            </a:pPr>
            <a:r>
              <a:rPr lang="en" dirty="0">
                <a:solidFill>
                  <a:schemeClr val="tx1"/>
                </a:solidFill>
              </a:rPr>
              <a:t>The </a:t>
            </a:r>
            <a:r>
              <a:rPr lang="en" b="1" dirty="0">
                <a:solidFill>
                  <a:schemeClr val="tx1"/>
                </a:solidFill>
              </a:rPr>
              <a:t>parser, </a:t>
            </a:r>
            <a:r>
              <a:rPr lang="en" dirty="0">
                <a:solidFill>
                  <a:schemeClr val="tx1"/>
                </a:solidFill>
              </a:rPr>
              <a:t>which is the component that analyzes natural language input in an interactive fiction work. </a:t>
            </a: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The </a:t>
            </a:r>
            <a:r>
              <a:rPr lang="en" b="1" dirty="0">
                <a:solidFill>
                  <a:schemeClr val="tx1"/>
                </a:solidFill>
              </a:rPr>
              <a:t>world model, </a:t>
            </a:r>
            <a:r>
              <a:rPr lang="en" dirty="0">
                <a:solidFill>
                  <a:schemeClr val="tx1"/>
                </a:solidFill>
              </a:rPr>
              <a:t>which is setting of an interactive fiction work.</a:t>
            </a:r>
            <a:endParaRPr dirty="0">
              <a:solidFill>
                <a:schemeClr val="tx1"/>
              </a:solidFill>
            </a:endParaRPr>
          </a:p>
        </p:txBody>
      </p:sp>
      <p:pic>
        <p:nvPicPr>
          <p:cNvPr id="93" name="Google Shape;93;p18"/>
          <p:cNvPicPr preferRelativeResize="0"/>
          <p:nvPr/>
        </p:nvPicPr>
        <p:blipFill>
          <a:blip r:embed="rId3">
            <a:alphaModFix/>
          </a:blip>
          <a:stretch>
            <a:fillRect/>
          </a:stretch>
        </p:blipFill>
        <p:spPr>
          <a:xfrm>
            <a:off x="281200" y="1009175"/>
            <a:ext cx="2618199" cy="39334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2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Understanding</a:t>
            </a:r>
            <a:endParaRPr/>
          </a:p>
        </p:txBody>
      </p:sp>
      <p:sp>
        <p:nvSpPr>
          <p:cNvPr id="99" name="Google Shape;99;p19"/>
          <p:cNvSpPr txBox="1">
            <a:spLocks noGrp="1"/>
          </p:cNvSpPr>
          <p:nvPr>
            <p:ph type="body" idx="1"/>
          </p:nvPr>
        </p:nvSpPr>
        <p:spPr>
          <a:xfrm>
            <a:off x="311700" y="1152475"/>
            <a:ext cx="6742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tx1">
                    <a:lumMod val="95000"/>
                  </a:schemeClr>
                </a:solidFill>
              </a:rPr>
              <a:t>Will it rain tomorrow?  Set an alarm for 6:30a.m.  Play music from They Might Be Giants.  How many pints are in a gallon?  Add blueberries to my shopping list.  When did </a:t>
            </a:r>
            <a:br>
              <a:rPr lang="en" dirty="0">
                <a:solidFill>
                  <a:schemeClr val="tx1">
                    <a:lumMod val="95000"/>
                  </a:schemeClr>
                </a:solidFill>
              </a:rPr>
            </a:br>
            <a:r>
              <a:rPr lang="en" dirty="0">
                <a:solidFill>
                  <a:schemeClr val="tx1">
                    <a:lumMod val="95000"/>
                  </a:schemeClr>
                </a:solidFill>
              </a:rPr>
              <a:t>California become a state? When is the Winter </a:t>
            </a:r>
            <a:br>
              <a:rPr lang="en" dirty="0">
                <a:solidFill>
                  <a:schemeClr val="tx1">
                    <a:lumMod val="95000"/>
                  </a:schemeClr>
                </a:solidFill>
              </a:rPr>
            </a:br>
            <a:r>
              <a:rPr lang="en" dirty="0">
                <a:solidFill>
                  <a:schemeClr val="tx1">
                    <a:lumMod val="95000"/>
                  </a:schemeClr>
                </a:solidFill>
              </a:rPr>
              <a:t>solstace?  What is the weather like in Hawaii this </a:t>
            </a:r>
            <a:br>
              <a:rPr lang="en" dirty="0">
                <a:solidFill>
                  <a:schemeClr val="tx1">
                    <a:lumMod val="95000"/>
                  </a:schemeClr>
                </a:solidFill>
              </a:rPr>
            </a:br>
            <a:r>
              <a:rPr lang="en" dirty="0">
                <a:solidFill>
                  <a:schemeClr val="tx1">
                    <a:lumMod val="95000"/>
                  </a:schemeClr>
                </a:solidFill>
              </a:rPr>
              <a:t>weekend?  Turn off the lights. Open the pod bay </a:t>
            </a:r>
            <a:br>
              <a:rPr lang="en" dirty="0">
                <a:solidFill>
                  <a:schemeClr val="tx1">
                    <a:lumMod val="95000"/>
                  </a:schemeClr>
                </a:solidFill>
              </a:rPr>
            </a:br>
            <a:r>
              <a:rPr lang="en" dirty="0">
                <a:solidFill>
                  <a:schemeClr val="tx1">
                    <a:lumMod val="95000"/>
                  </a:schemeClr>
                </a:solidFill>
              </a:rPr>
              <a:t>doors.</a:t>
            </a:r>
            <a:endParaRPr dirty="0">
              <a:solidFill>
                <a:schemeClr val="tx1">
                  <a:lumMod val="95000"/>
                </a:schemeClr>
              </a:solidFill>
            </a:endParaRPr>
          </a:p>
        </p:txBody>
      </p:sp>
      <p:grpSp>
        <p:nvGrpSpPr>
          <p:cNvPr id="100" name="Google Shape;100;p19"/>
          <p:cNvGrpSpPr/>
          <p:nvPr/>
        </p:nvGrpSpPr>
        <p:grpSpPr>
          <a:xfrm>
            <a:off x="2443937" y="484625"/>
            <a:ext cx="7250678" cy="5143501"/>
            <a:chOff x="2562987" y="713350"/>
            <a:chExt cx="7250678" cy="5143501"/>
          </a:xfrm>
        </p:grpSpPr>
        <p:pic>
          <p:nvPicPr>
            <p:cNvPr id="101" name="Google Shape;101;p19"/>
            <p:cNvPicPr preferRelativeResize="0"/>
            <p:nvPr/>
          </p:nvPicPr>
          <p:blipFill>
            <a:blip r:embed="rId3">
              <a:alphaModFix/>
            </a:blip>
            <a:stretch>
              <a:fillRect/>
            </a:stretch>
          </p:blipFill>
          <p:spPr>
            <a:xfrm>
              <a:off x="7669003" y="850625"/>
              <a:ext cx="1346875" cy="3895152"/>
            </a:xfrm>
            <a:prstGeom prst="rect">
              <a:avLst/>
            </a:prstGeom>
            <a:noFill/>
            <a:ln>
              <a:noFill/>
            </a:ln>
          </p:spPr>
        </p:pic>
        <p:pic>
          <p:nvPicPr>
            <p:cNvPr id="102" name="Google Shape;102;p19"/>
            <p:cNvPicPr preferRelativeResize="0"/>
            <p:nvPr/>
          </p:nvPicPr>
          <p:blipFill>
            <a:blip r:embed="rId4">
              <a:alphaModFix/>
            </a:blip>
            <a:stretch>
              <a:fillRect/>
            </a:stretch>
          </p:blipFill>
          <p:spPr>
            <a:xfrm>
              <a:off x="2562987" y="713350"/>
              <a:ext cx="7250678" cy="514350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572700"/>
          </a:xfrm>
          <a:prstGeom prst="rect">
            <a:avLst/>
          </a:prstGeom>
          <a:noFill/>
          <a:ln>
            <a:noFill/>
          </a:ln>
        </p:spPr>
        <p:txBody>
          <a:bodyPr wrap="square" anchor="t">
            <a:normAutofit/>
          </a:bodyPr>
          <a:lstStyle/>
          <a:p>
            <a:pPr>
              <a:lnSpc>
                <a:spcPct val="90000"/>
              </a:lnSpc>
            </a:pPr>
            <a:r>
              <a:rPr lang="en-US" dirty="0"/>
              <a:t>Turing Test</a:t>
            </a:r>
            <a:endParaRPr lang="en-US"/>
          </a:p>
        </p:txBody>
      </p:sp>
      <p:sp>
        <p:nvSpPr>
          <p:cNvPr id="3" name="Content Placeholder 2">
            <a:extLst>
              <a:ext uri="{FF2B5EF4-FFF2-40B4-BE49-F238E27FC236}">
                <a16:creationId xmlns:a16="http://schemas.microsoft.com/office/drawing/2014/main" id="{7BB7486A-E3F9-8545-9FB8-5E39CDEE73D7}"/>
              </a:ext>
            </a:extLst>
          </p:cNvPr>
          <p:cNvSpPr>
            <a:spLocks noGrp="1"/>
          </p:cNvSpPr>
          <p:nvPr>
            <p:ph type="body" idx="1"/>
          </p:nvPr>
        </p:nvSpPr>
        <p:spPr>
          <a:xfrm>
            <a:off x="311699" y="1152475"/>
            <a:ext cx="4711061" cy="3870286"/>
          </a:xfrm>
          <a:prstGeom prst="rect">
            <a:avLst/>
          </a:prstGeom>
          <a:noFill/>
          <a:ln>
            <a:noFill/>
          </a:ln>
        </p:spPr>
        <p:txBody>
          <a:bodyPr wrap="square" anchor="t">
            <a:noAutofit/>
          </a:bodyPr>
          <a:lstStyle/>
          <a:p>
            <a:pPr marL="114300" indent="0">
              <a:spcAft>
                <a:spcPts val="600"/>
              </a:spcAft>
              <a:buNone/>
            </a:pPr>
            <a:r>
              <a:rPr lang="en-US" sz="1500" dirty="0">
                <a:solidFill>
                  <a:schemeClr val="tx1">
                    <a:lumMod val="95000"/>
                  </a:schemeClr>
                </a:solidFill>
              </a:rPr>
              <a:t>The idea of computer conversation was developed along with the general-purpose purpose digital compute. Turing presented it in his 1950 paper “Computing Machinery and Intelligence”. Which introduced the Turing Test. The question “Can machines think?” could then be replaced by one that was easier to answer: “Are there imaginable digital computers which would do well in the imitation game?” </a:t>
            </a:r>
          </a:p>
          <a:p>
            <a:pPr marL="114300" indent="0">
              <a:spcAft>
                <a:spcPts val="600"/>
              </a:spcAft>
              <a:buNone/>
            </a:pPr>
            <a:r>
              <a:rPr lang="en-US" sz="1500" dirty="0">
                <a:solidFill>
                  <a:schemeClr val="tx1">
                    <a:lumMod val="95000"/>
                  </a:schemeClr>
                </a:solidFill>
              </a:rPr>
              <a:t>Turing highlighted lighted the importance of conversational ability to our perception of intelligence, at a time when computers almost exclusively processed numbers rather than language.</a:t>
            </a:r>
          </a:p>
        </p:txBody>
      </p:sp>
      <p:sp>
        <p:nvSpPr>
          <p:cNvPr id="5" name="Slide Number Placeholder 4" hidden="1"/>
          <p:cNvSpPr>
            <a:spLocks noGrp="1"/>
          </p:cNvSpPr>
          <p:nvPr>
            <p:ph type="sldNum" idx="12"/>
          </p:nvPr>
        </p:nvSpPr>
        <p:spPr/>
        <p:txBody>
          <a:bodyPr/>
          <a:lstStyle/>
          <a:p>
            <a:pPr>
              <a:spcAft>
                <a:spcPts val="600"/>
              </a:spcAft>
              <a:defRPr/>
            </a:pPr>
            <a:fld id="{C1997290-8C53-4862-8488-38CB3942D630}" type="slidenum">
              <a:rPr lang="en-US" altLang="en-US" smtClean="0"/>
              <a:pPr>
                <a:spcAft>
                  <a:spcPts val="600"/>
                </a:spcAft>
                <a:defRPr/>
              </a:pPr>
              <a:t>17</a:t>
            </a:fld>
            <a:r>
              <a:rPr lang="en-US" altLang="en-US"/>
              <a:t> </a:t>
            </a:r>
          </a:p>
        </p:txBody>
      </p:sp>
      <p:pic>
        <p:nvPicPr>
          <p:cNvPr id="6" name="Picture 5">
            <a:extLst>
              <a:ext uri="{FF2B5EF4-FFF2-40B4-BE49-F238E27FC236}">
                <a16:creationId xmlns:a16="http://schemas.microsoft.com/office/drawing/2014/main" id="{FE125FFD-26B9-3240-956A-3DEB6D2826EE}"/>
              </a:ext>
            </a:extLst>
          </p:cNvPr>
          <p:cNvPicPr>
            <a:picLocks noChangeAspect="1"/>
          </p:cNvPicPr>
          <p:nvPr/>
        </p:nvPicPr>
        <p:blipFill>
          <a:blip r:embed="rId3"/>
          <a:stretch>
            <a:fillRect/>
          </a:stretch>
        </p:blipFill>
        <p:spPr>
          <a:xfrm>
            <a:off x="5366130" y="0"/>
            <a:ext cx="3777870" cy="5143500"/>
          </a:xfrm>
          <a:prstGeom prst="rect">
            <a:avLst/>
          </a:prstGeom>
        </p:spPr>
      </p:pic>
    </p:spTree>
    <p:extLst>
      <p:ext uri="{BB962C8B-B14F-4D97-AF65-F5344CB8AC3E}">
        <p14:creationId xmlns:p14="http://schemas.microsoft.com/office/powerpoint/2010/main" val="95833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572700"/>
          </a:xfrm>
          <a:prstGeom prst="rect">
            <a:avLst/>
          </a:prstGeom>
          <a:noFill/>
          <a:ln>
            <a:noFill/>
          </a:ln>
        </p:spPr>
        <p:txBody>
          <a:bodyPr wrap="square" anchor="t">
            <a:normAutofit/>
          </a:bodyPr>
          <a:lstStyle/>
          <a:p>
            <a:pPr>
              <a:lnSpc>
                <a:spcPct val="90000"/>
              </a:lnSpc>
            </a:pPr>
            <a:r>
              <a:rPr lang="en-US" dirty="0"/>
              <a:t>Turing Test</a:t>
            </a:r>
            <a:endParaRPr lang="en-US"/>
          </a:p>
        </p:txBody>
      </p:sp>
      <p:sp>
        <p:nvSpPr>
          <p:cNvPr id="3" name="Content Placeholder 2">
            <a:extLst>
              <a:ext uri="{FF2B5EF4-FFF2-40B4-BE49-F238E27FC236}">
                <a16:creationId xmlns:a16="http://schemas.microsoft.com/office/drawing/2014/main" id="{7BB7486A-E3F9-8545-9FB8-5E39CDEE73D7}"/>
              </a:ext>
            </a:extLst>
          </p:cNvPr>
          <p:cNvSpPr>
            <a:spLocks noGrp="1"/>
          </p:cNvSpPr>
          <p:nvPr>
            <p:ph type="body" idx="1"/>
          </p:nvPr>
        </p:nvSpPr>
        <p:spPr>
          <a:xfrm>
            <a:off x="311699" y="1152475"/>
            <a:ext cx="4711061" cy="3870286"/>
          </a:xfrm>
          <a:prstGeom prst="rect">
            <a:avLst/>
          </a:prstGeom>
          <a:noFill/>
          <a:ln>
            <a:noFill/>
          </a:ln>
        </p:spPr>
        <p:txBody>
          <a:bodyPr wrap="square" anchor="t">
            <a:noAutofit/>
          </a:bodyPr>
          <a:lstStyle/>
          <a:p>
            <a:pPr marL="114300" indent="0">
              <a:spcAft>
                <a:spcPts val="600"/>
              </a:spcAft>
              <a:buNone/>
            </a:pPr>
            <a:r>
              <a:rPr lang="en-US" sz="1500" dirty="0">
                <a:solidFill>
                  <a:schemeClr val="tx1">
                    <a:lumMod val="95000"/>
                  </a:schemeClr>
                </a:solidFill>
              </a:rPr>
              <a:t>A human evaluator would judge text-based conversations between a human and a machine designed to generate human-like responses. If the evaluator cannot reliably tell the machine from the human, the machine is said to have passed the test. The test results do not depend on the ability to give correct answers to questions, only how closely one's answers resemble those a human would give.</a:t>
            </a:r>
          </a:p>
        </p:txBody>
      </p:sp>
      <p:sp>
        <p:nvSpPr>
          <p:cNvPr id="5" name="Slide Number Placeholder 4" hidden="1"/>
          <p:cNvSpPr>
            <a:spLocks noGrp="1"/>
          </p:cNvSpPr>
          <p:nvPr>
            <p:ph type="sldNum" idx="12"/>
          </p:nvPr>
        </p:nvSpPr>
        <p:spPr/>
        <p:txBody>
          <a:bodyPr/>
          <a:lstStyle/>
          <a:p>
            <a:pPr>
              <a:spcAft>
                <a:spcPts val="600"/>
              </a:spcAft>
              <a:defRPr/>
            </a:pPr>
            <a:fld id="{C1997290-8C53-4862-8488-38CB3942D630}" type="slidenum">
              <a:rPr lang="en-US" altLang="en-US" smtClean="0"/>
              <a:pPr>
                <a:spcAft>
                  <a:spcPts val="600"/>
                </a:spcAft>
                <a:defRPr/>
              </a:pPr>
              <a:t>18</a:t>
            </a:fld>
            <a:r>
              <a:rPr lang="en-US" altLang="en-US"/>
              <a:t> </a:t>
            </a:r>
          </a:p>
        </p:txBody>
      </p:sp>
      <p:pic>
        <p:nvPicPr>
          <p:cNvPr id="6" name="Picture 5">
            <a:extLst>
              <a:ext uri="{FF2B5EF4-FFF2-40B4-BE49-F238E27FC236}">
                <a16:creationId xmlns:a16="http://schemas.microsoft.com/office/drawing/2014/main" id="{FE125FFD-26B9-3240-956A-3DEB6D2826EE}"/>
              </a:ext>
            </a:extLst>
          </p:cNvPr>
          <p:cNvPicPr>
            <a:picLocks noChangeAspect="1"/>
          </p:cNvPicPr>
          <p:nvPr/>
        </p:nvPicPr>
        <p:blipFill>
          <a:blip r:embed="rId3"/>
          <a:stretch>
            <a:fillRect/>
          </a:stretch>
        </p:blipFill>
        <p:spPr>
          <a:xfrm>
            <a:off x="5366130" y="0"/>
            <a:ext cx="3777870" cy="5143500"/>
          </a:xfrm>
          <a:prstGeom prst="rect">
            <a:avLst/>
          </a:prstGeom>
        </p:spPr>
      </p:pic>
    </p:spTree>
    <p:extLst>
      <p:ext uri="{BB962C8B-B14F-4D97-AF65-F5344CB8AC3E}">
        <p14:creationId xmlns:p14="http://schemas.microsoft.com/office/powerpoint/2010/main" val="1347441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Early Natural Language Understanding</a:t>
            </a:r>
          </a:p>
          <a:p>
            <a:pPr marL="0" lvl="0" indent="0" algn="l" rtl="0">
              <a:spcBef>
                <a:spcPts val="0"/>
              </a:spcBef>
              <a:spcAft>
                <a:spcPts val="0"/>
              </a:spcAft>
              <a:buNone/>
            </a:pPr>
            <a:endParaRPr lang="en-US" dirty="0"/>
          </a:p>
        </p:txBody>
      </p:sp>
      <p:pic>
        <p:nvPicPr>
          <p:cNvPr id="108" name="Google Shape;108;p20"/>
          <p:cNvPicPr preferRelativeResize="0"/>
          <p:nvPr/>
        </p:nvPicPr>
        <p:blipFill>
          <a:blip r:embed="rId3">
            <a:alphaModFix/>
          </a:blip>
          <a:stretch>
            <a:fillRect/>
          </a:stretch>
        </p:blipFill>
        <p:spPr>
          <a:xfrm>
            <a:off x="311700" y="1201150"/>
            <a:ext cx="4401000" cy="3098575"/>
          </a:xfrm>
          <a:prstGeom prst="rect">
            <a:avLst/>
          </a:prstGeom>
          <a:noFill/>
          <a:ln>
            <a:noFill/>
          </a:ln>
        </p:spPr>
      </p:pic>
      <p:pic>
        <p:nvPicPr>
          <p:cNvPr id="109" name="Google Shape;109;p20"/>
          <p:cNvPicPr preferRelativeResize="0"/>
          <p:nvPr/>
        </p:nvPicPr>
        <p:blipFill>
          <a:blip r:embed="rId4">
            <a:alphaModFix/>
          </a:blip>
          <a:stretch>
            <a:fillRect/>
          </a:stretch>
        </p:blipFill>
        <p:spPr>
          <a:xfrm>
            <a:off x="4800575" y="1201150"/>
            <a:ext cx="3861153" cy="3098575"/>
          </a:xfrm>
          <a:prstGeom prst="rect">
            <a:avLst/>
          </a:prstGeom>
          <a:noFill/>
          <a:ln>
            <a:noFill/>
          </a:ln>
        </p:spPr>
      </p:pic>
    </p:spTree>
    <p:extLst>
      <p:ext uri="{BB962C8B-B14F-4D97-AF65-F5344CB8AC3E}">
        <p14:creationId xmlns:p14="http://schemas.microsoft.com/office/powerpoint/2010/main" val="576592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0;p14">
            <a:extLst>
              <a:ext uri="{FF2B5EF4-FFF2-40B4-BE49-F238E27FC236}">
                <a16:creationId xmlns:a16="http://schemas.microsoft.com/office/drawing/2014/main" id="{AE084D75-8719-493F-AD30-0433460107A8}"/>
              </a:ext>
            </a:extLst>
          </p:cNvPr>
          <p:cNvSpPr txBox="1">
            <a:spLocks/>
          </p:cNvSpPr>
          <p:nvPr/>
        </p:nvSpPr>
        <p:spPr>
          <a:xfrm>
            <a:off x="311700" y="2834125"/>
            <a:ext cx="8520600" cy="20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indent="0"/>
            <a:r>
              <a:rPr lang="fr-FR" dirty="0"/>
              <a:t>Daphne Ippolito </a:t>
            </a:r>
          </a:p>
          <a:p>
            <a:pPr marL="0" indent="0"/>
            <a:r>
              <a:rPr lang="fr-FR" dirty="0"/>
              <a:t>Chris </a:t>
            </a:r>
            <a:r>
              <a:rPr lang="fr-FR" dirty="0" err="1"/>
              <a:t>Callison-Burch</a:t>
            </a:r>
            <a:endParaRPr lang="fr-FR" dirty="0"/>
          </a:p>
          <a:p>
            <a:pPr marL="0" indent="0"/>
            <a:endParaRPr lang="fr-FR" dirty="0"/>
          </a:p>
          <a:p>
            <a:pPr marL="0" indent="0"/>
            <a:r>
              <a:rPr lang="fr-FR" dirty="0"/>
              <a:t>http://interactive-fiction-class.org</a:t>
            </a:r>
          </a:p>
          <a:p>
            <a:pPr marL="0" indent="0" algn="l"/>
            <a:endParaRPr lang="fr-FR" dirty="0"/>
          </a:p>
        </p:txBody>
      </p:sp>
      <p:sp>
        <p:nvSpPr>
          <p:cNvPr id="3" name="Title 2">
            <a:extLst>
              <a:ext uri="{FF2B5EF4-FFF2-40B4-BE49-F238E27FC236}">
                <a16:creationId xmlns:a16="http://schemas.microsoft.com/office/drawing/2014/main" id="{EEB5B6D9-81BC-4ABC-B96B-5C3796DF3121}"/>
              </a:ext>
            </a:extLst>
          </p:cNvPr>
          <p:cNvSpPr>
            <a:spLocks noGrp="1"/>
          </p:cNvSpPr>
          <p:nvPr>
            <p:ph type="ctrTitle"/>
          </p:nvPr>
        </p:nvSpPr>
        <p:spPr/>
        <p:txBody>
          <a:bodyPr/>
          <a:lstStyle/>
          <a:p>
            <a:r>
              <a:rPr lang="en-US" dirty="0"/>
              <a:t>Interactive Fiction and Text Generation</a:t>
            </a:r>
          </a:p>
        </p:txBody>
      </p:sp>
      <p:sp>
        <p:nvSpPr>
          <p:cNvPr id="2" name="Slide Number Placeholder 1">
            <a:extLst>
              <a:ext uri="{FF2B5EF4-FFF2-40B4-BE49-F238E27FC236}">
                <a16:creationId xmlns:a16="http://schemas.microsoft.com/office/drawing/2014/main" id="{9FFAB7C9-228C-4CA1-90C4-BB7691EB60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520766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ELIZA</a:t>
            </a:r>
            <a:endParaRPr lang="en-US" dirty="0"/>
          </a:p>
        </p:txBody>
      </p:sp>
      <p:sp>
        <p:nvSpPr>
          <p:cNvPr id="2" name="Text Placeholder 1">
            <a:extLst>
              <a:ext uri="{FF2B5EF4-FFF2-40B4-BE49-F238E27FC236}">
                <a16:creationId xmlns:a16="http://schemas.microsoft.com/office/drawing/2014/main" id="{0019192A-6BB0-5843-9AA6-47BF33AD8BAD}"/>
              </a:ext>
            </a:extLst>
          </p:cNvPr>
          <p:cNvSpPr>
            <a:spLocks noGrp="1"/>
          </p:cNvSpPr>
          <p:nvPr>
            <p:ph type="body" idx="1"/>
          </p:nvPr>
        </p:nvSpPr>
        <p:spPr/>
        <p:txBody>
          <a:bodyPr/>
          <a:lstStyle/>
          <a:p>
            <a:pPr marL="114300" indent="0">
              <a:buNone/>
            </a:pPr>
            <a:r>
              <a:rPr lang="en-US" dirty="0">
                <a:solidFill>
                  <a:schemeClr val="tx1">
                    <a:lumMod val="95000"/>
                  </a:schemeClr>
                </a:solidFill>
              </a:rPr>
              <a:t>ELIZA is a language analysis program that can run scripts to have different sorts of conversations; the most famous script was DOCTOR, which was “designed to permit it to play (or parody) the role of a Rogerian psychotherapist engaged in an interview with a patient”.</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ELIZA was the first computer conversationalist, the first chatbot. ELIZA searched for keywords in input. If some were found, the program would transform the input according to a rule and print out the transformed sentence. If none were found, it would provide a default (usually noncommittal) output like “What makes you say that?”</a:t>
            </a:r>
          </a:p>
        </p:txBody>
      </p:sp>
    </p:spTree>
    <p:extLst>
      <p:ext uri="{BB962C8B-B14F-4D97-AF65-F5344CB8AC3E}">
        <p14:creationId xmlns:p14="http://schemas.microsoft.com/office/powerpoint/2010/main" val="106037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EE894-F7B4-134F-9B69-459225F9CFB2}"/>
              </a:ext>
            </a:extLst>
          </p:cNvPr>
          <p:cNvSpPr>
            <a:spLocks noGrp="1"/>
          </p:cNvSpPr>
          <p:nvPr>
            <p:ph type="title"/>
          </p:nvPr>
        </p:nvSpPr>
        <p:spPr/>
        <p:txBody>
          <a:bodyPr/>
          <a:lstStyle/>
          <a:p>
            <a:r>
              <a:rPr lang="en-US" dirty="0"/>
              <a:t>SHRDLU</a:t>
            </a:r>
          </a:p>
        </p:txBody>
      </p:sp>
      <p:sp>
        <p:nvSpPr>
          <p:cNvPr id="3" name="Text Placeholder 2">
            <a:extLst>
              <a:ext uri="{FF2B5EF4-FFF2-40B4-BE49-F238E27FC236}">
                <a16:creationId xmlns:a16="http://schemas.microsoft.com/office/drawing/2014/main" id="{71C69B46-4DE7-D849-B19C-467EBB435C8C}"/>
              </a:ext>
            </a:extLst>
          </p:cNvPr>
          <p:cNvSpPr>
            <a:spLocks noGrp="1"/>
          </p:cNvSpPr>
          <p:nvPr>
            <p:ph type="body" idx="1"/>
          </p:nvPr>
        </p:nvSpPr>
        <p:spPr/>
        <p:txBody>
          <a:bodyPr/>
          <a:lstStyle/>
          <a:p>
            <a:pPr marL="114300" indent="0">
              <a:buNone/>
            </a:pPr>
            <a:r>
              <a:rPr lang="en-US" dirty="0">
                <a:solidFill>
                  <a:schemeClr val="tx1">
                    <a:lumMod val="95000"/>
                  </a:schemeClr>
                </a:solidFill>
              </a:rPr>
              <a:t>Terry Winograd’s SHRDLU had a dialog with the user via teletype and displayed an image of a tabletop with blocks on it. It could respond to natural language commands in real time. It would move the simulated blocks around if asked to; it could also answer questions about them.</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SHRDLU used its knowledge of the simulated world to help it parse input. It represented its knowledge as procedures. SHRDLU had several different components. There was a module for generating replies to the user,, and one for simulating the blocks world.</a:t>
            </a:r>
          </a:p>
          <a:p>
            <a:pPr marL="114300" indent="0">
              <a:buNone/>
            </a:pPr>
            <a:endParaRPr lang="en-US" dirty="0">
              <a:solidFill>
                <a:schemeClr val="tx1">
                  <a:lumMod val="95000"/>
                </a:schemeClr>
              </a:solidFill>
            </a:endParaRPr>
          </a:p>
          <a:p>
            <a:pPr marL="114300" indent="0">
              <a:buNone/>
            </a:pPr>
            <a:endParaRPr lang="en-US" dirty="0">
              <a:solidFill>
                <a:schemeClr val="tx1">
                  <a:lumMod val="95000"/>
                </a:schemeClr>
              </a:solidFill>
            </a:endParaRPr>
          </a:p>
          <a:p>
            <a:pPr marL="114300" indent="0">
              <a:buNone/>
            </a:pPr>
            <a:endParaRPr lang="en-US" dirty="0">
              <a:solidFill>
                <a:schemeClr val="tx1">
                  <a:lumMod val="95000"/>
                </a:schemeClr>
              </a:solidFill>
            </a:endParaRPr>
          </a:p>
        </p:txBody>
      </p:sp>
    </p:spTree>
    <p:extLst>
      <p:ext uri="{BB962C8B-B14F-4D97-AF65-F5344CB8AC3E}">
        <p14:creationId xmlns:p14="http://schemas.microsoft.com/office/powerpoint/2010/main" val="576773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a:blip r:embed="rId3">
            <a:alphaModFix amt="30000"/>
          </a:blip>
          <a:stretch>
            <a:fillRect/>
          </a:stretch>
        </p:blipFill>
        <p:spPr>
          <a:xfrm>
            <a:off x="-32950" y="-18175"/>
            <a:ext cx="9209899" cy="5179843"/>
          </a:xfrm>
          <a:prstGeom prst="rect">
            <a:avLst/>
          </a:prstGeom>
          <a:noFill/>
          <a:ln>
            <a:noFill/>
          </a:ln>
        </p:spPr>
      </p:pic>
      <p:sp>
        <p:nvSpPr>
          <p:cNvPr id="115" name="Google Shape;11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Simulated World</a:t>
            </a:r>
            <a:endParaRPr/>
          </a:p>
        </p:txBody>
      </p:sp>
      <p:sp>
        <p:nvSpPr>
          <p:cNvPr id="116" name="Google Shape;11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dirty="0">
                <a:solidFill>
                  <a:schemeClr val="tx1">
                    <a:lumMod val="95000"/>
                  </a:schemeClr>
                </a:solidFill>
              </a:rPr>
              <a:t>What’s the difference between a conversational agent and a work of interactive fiction?  </a:t>
            </a:r>
            <a:r>
              <a:rPr lang="en" b="1" dirty="0">
                <a:solidFill>
                  <a:schemeClr val="tx1">
                    <a:lumMod val="95000"/>
                  </a:schemeClr>
                </a:solidFill>
              </a:rPr>
              <a:t>The simulated world.</a:t>
            </a:r>
            <a:endParaRPr b="1" dirty="0">
              <a:solidFill>
                <a:schemeClr val="tx1">
                  <a:lumMod val="95000"/>
                </a:schemeClr>
              </a:solidFill>
            </a:endParaRPr>
          </a:p>
          <a:p>
            <a:pPr marL="0" lvl="0" indent="0">
              <a:spcBef>
                <a:spcPts val="1600"/>
              </a:spcBef>
              <a:spcAft>
                <a:spcPts val="1600"/>
              </a:spcAft>
              <a:buNone/>
            </a:pPr>
            <a:r>
              <a:rPr lang="en" dirty="0">
                <a:solidFill>
                  <a:schemeClr val="tx1">
                    <a:lumMod val="95000"/>
                  </a:schemeClr>
                </a:solidFill>
              </a:rPr>
              <a:t>It represents the physical environment, and things like</a:t>
            </a:r>
            <a:br>
              <a:rPr lang="en" dirty="0">
                <a:solidFill>
                  <a:schemeClr val="tx1">
                    <a:lumMod val="95000"/>
                  </a:schemeClr>
                </a:solidFill>
              </a:rPr>
            </a:br>
            <a:r>
              <a:rPr lang="en" dirty="0">
                <a:solidFill>
                  <a:schemeClr val="tx1">
                    <a:lumMod val="95000"/>
                  </a:schemeClr>
                </a:solidFill>
              </a:rPr>
              <a:t>• Settings or locations</a:t>
            </a:r>
            <a:br>
              <a:rPr lang="en" dirty="0">
                <a:solidFill>
                  <a:schemeClr val="tx1">
                    <a:lumMod val="95000"/>
                  </a:schemeClr>
                </a:solidFill>
              </a:rPr>
            </a:br>
            <a:r>
              <a:rPr lang="en" dirty="0">
                <a:solidFill>
                  <a:schemeClr val="tx1">
                    <a:lumMod val="95000"/>
                  </a:schemeClr>
                </a:solidFill>
              </a:rPr>
              <a:t>• Physical objects in each setting</a:t>
            </a:r>
            <a:br>
              <a:rPr lang="en" dirty="0">
                <a:solidFill>
                  <a:schemeClr val="tx1">
                    <a:lumMod val="95000"/>
                  </a:schemeClr>
                </a:solidFill>
              </a:rPr>
            </a:br>
            <a:r>
              <a:rPr lang="en" dirty="0">
                <a:solidFill>
                  <a:schemeClr val="tx1">
                    <a:lumMod val="95000"/>
                  </a:schemeClr>
                </a:solidFill>
              </a:rPr>
              <a:t>• The player’s character </a:t>
            </a:r>
            <a:br>
              <a:rPr lang="en" dirty="0">
                <a:solidFill>
                  <a:schemeClr val="tx1">
                    <a:lumMod val="95000"/>
                  </a:schemeClr>
                </a:solidFill>
              </a:rPr>
            </a:br>
            <a:r>
              <a:rPr lang="en" dirty="0">
                <a:solidFill>
                  <a:schemeClr val="tx1">
                    <a:lumMod val="95000"/>
                  </a:schemeClr>
                </a:solidFill>
              </a:rPr>
              <a:t>• </a:t>
            </a:r>
            <a:r>
              <a:rPr lang="en-US" dirty="0">
                <a:solidFill>
                  <a:schemeClr val="tx1">
                    <a:lumMod val="95000"/>
                  </a:schemeClr>
                </a:solidFill>
              </a:rPr>
              <a:t>Non-player c</a:t>
            </a:r>
            <a:r>
              <a:rPr lang="en" dirty="0" err="1">
                <a:solidFill>
                  <a:schemeClr val="tx1">
                    <a:lumMod val="95000"/>
                  </a:schemeClr>
                </a:solidFill>
              </a:rPr>
              <a:t>haracters</a:t>
            </a:r>
            <a:br>
              <a:rPr lang="en" dirty="0">
                <a:solidFill>
                  <a:schemeClr val="tx1">
                    <a:lumMod val="95000"/>
                  </a:schemeClr>
                </a:solidFill>
              </a:rPr>
            </a:br>
            <a:r>
              <a:rPr lang="en" dirty="0">
                <a:solidFill>
                  <a:schemeClr val="tx1">
                    <a:lumMod val="95000"/>
                  </a:schemeClr>
                </a:solidFill>
              </a:rPr>
              <a:t>It also represents and simulates the physical laws of the environment.</a:t>
            </a:r>
            <a:endParaRPr dirty="0">
              <a:solidFill>
                <a:schemeClr val="tx1">
                  <a:lumMod val="95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Locations</a:t>
            </a:r>
            <a:endParaRPr/>
          </a:p>
        </p:txBody>
      </p:sp>
      <p:sp>
        <p:nvSpPr>
          <p:cNvPr id="122" name="Google Shape;122;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23" name="Google Shape;123;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latin typeface="Consolas" panose="020B0609020204030204" pitchFamily="49" charset="0"/>
              </a:rPr>
              <a:t>You are at a complex junction. A low hands and knees passage from the north joins a higher crawl from the east to make a walking passage going west. There is also a large room above. The air is damp here.</a:t>
            </a:r>
            <a:br>
              <a:rPr lang="en-US" dirty="0"/>
            </a:br>
            <a:endParaRPr lang="en-US" dirty="0"/>
          </a:p>
          <a:p>
            <a:pPr marL="0" lvl="0" indent="0">
              <a:spcAft>
                <a:spcPts val="1600"/>
              </a:spcAft>
              <a:buNone/>
            </a:pPr>
            <a:r>
              <a:rPr lang="en-US" dirty="0"/>
              <a:t>A location in</a:t>
            </a:r>
            <a:r>
              <a:rPr lang="en-US" i="1" dirty="0"/>
              <a:t> Colossal Cave Adventure </a:t>
            </a:r>
            <a:r>
              <a:rPr lang="en-US" dirty="0"/>
              <a:t>by Will Crowther (1975)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B2F8-F335-9A4F-85D5-CDDFD75E588A}"/>
              </a:ext>
            </a:extLst>
          </p:cNvPr>
          <p:cNvSpPr>
            <a:spLocks noGrp="1"/>
          </p:cNvSpPr>
          <p:nvPr>
            <p:ph type="title"/>
          </p:nvPr>
        </p:nvSpPr>
        <p:spPr/>
        <p:txBody>
          <a:bodyPr/>
          <a:lstStyle/>
          <a:p>
            <a:r>
              <a:rPr lang="en-US" dirty="0"/>
              <a:t>Colossal Cave Adventure</a:t>
            </a:r>
          </a:p>
        </p:txBody>
      </p:sp>
      <p:sp>
        <p:nvSpPr>
          <p:cNvPr id="3" name="Text Placeholder 2">
            <a:extLst>
              <a:ext uri="{FF2B5EF4-FFF2-40B4-BE49-F238E27FC236}">
                <a16:creationId xmlns:a16="http://schemas.microsoft.com/office/drawing/2014/main" id="{4535E010-30FA-1940-AB80-07F3080F1CF8}"/>
              </a:ext>
            </a:extLst>
          </p:cNvPr>
          <p:cNvSpPr>
            <a:spLocks noGrp="1"/>
          </p:cNvSpPr>
          <p:nvPr>
            <p:ph type="body" idx="1"/>
          </p:nvPr>
        </p:nvSpPr>
        <p:spPr/>
        <p:txBody>
          <a:bodyPr/>
          <a:lstStyle/>
          <a:p>
            <a:pPr marL="114300" indent="0">
              <a:buNone/>
            </a:pPr>
            <a:r>
              <a:rPr lang="en-US" dirty="0">
                <a:solidFill>
                  <a:schemeClr val="tx1">
                    <a:lumMod val="95000"/>
                  </a:schemeClr>
                </a:solidFill>
                <a:latin typeface="Consolas" panose="020B0609020204030204" pitchFamily="49" charset="0"/>
              </a:rPr>
              <a:t>You are standing at the end of a road before a small brick building. Around you is a forest.  A small stream flows out of the building and down a gully.</a:t>
            </a:r>
          </a:p>
          <a:p>
            <a:pPr marL="114300" indent="0">
              <a:buNone/>
            </a:pPr>
            <a:endParaRPr lang="en-US" dirty="0">
              <a:solidFill>
                <a:schemeClr val="tx1">
                  <a:lumMod val="95000"/>
                </a:schemeClr>
              </a:solidFill>
              <a:latin typeface="Consolas" panose="020B0609020204030204" pitchFamily="49" charset="0"/>
            </a:endParaRPr>
          </a:p>
          <a:p>
            <a:pPr marL="114300" indent="0">
              <a:buNone/>
            </a:pPr>
            <a:r>
              <a:rPr lang="en-US" dirty="0">
                <a:solidFill>
                  <a:schemeClr val="tx1">
                    <a:lumMod val="95000"/>
                  </a:schemeClr>
                </a:solidFill>
                <a:latin typeface="Consolas" panose="020B0609020204030204" pitchFamily="49" charset="0"/>
              </a:rPr>
              <a:t>&gt; go south</a:t>
            </a:r>
          </a:p>
          <a:p>
            <a:pPr marL="114300" indent="0">
              <a:buNone/>
            </a:pPr>
            <a:endParaRPr lang="en-US" dirty="0">
              <a:solidFill>
                <a:schemeClr val="tx1">
                  <a:lumMod val="95000"/>
                </a:schemeClr>
              </a:solidFill>
              <a:latin typeface="Consolas" panose="020B0609020204030204" pitchFamily="49" charset="0"/>
            </a:endParaRPr>
          </a:p>
          <a:p>
            <a:pPr marL="114300" indent="0">
              <a:buNone/>
            </a:pPr>
            <a:r>
              <a:rPr lang="en-US" dirty="0">
                <a:solidFill>
                  <a:schemeClr val="tx1">
                    <a:lumMod val="95000"/>
                  </a:schemeClr>
                </a:solidFill>
                <a:latin typeface="Consolas" panose="020B0609020204030204" pitchFamily="49" charset="0"/>
              </a:rPr>
              <a:t>You are in a valley in the forest beside a stream tumbling along a rocky bed.</a:t>
            </a:r>
          </a:p>
        </p:txBody>
      </p:sp>
    </p:spTree>
    <p:extLst>
      <p:ext uri="{BB962C8B-B14F-4D97-AF65-F5344CB8AC3E}">
        <p14:creationId xmlns:p14="http://schemas.microsoft.com/office/powerpoint/2010/main" val="2777524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ark, clock, street, night&#10;&#10;Description automatically generated">
            <a:extLst>
              <a:ext uri="{FF2B5EF4-FFF2-40B4-BE49-F238E27FC236}">
                <a16:creationId xmlns:a16="http://schemas.microsoft.com/office/drawing/2014/main" id="{09BEE9CD-C399-7048-B767-B1CCDEC6FC81}"/>
              </a:ext>
            </a:extLst>
          </p:cNvPr>
          <p:cNvPicPr>
            <a:picLocks noChangeAspect="1"/>
          </p:cNvPicPr>
          <p:nvPr/>
        </p:nvPicPr>
        <p:blipFill>
          <a:blip r:embed="rId2"/>
          <a:stretch>
            <a:fillRect/>
          </a:stretch>
        </p:blipFill>
        <p:spPr>
          <a:xfrm>
            <a:off x="4005582" y="69448"/>
            <a:ext cx="5138418" cy="5004604"/>
          </a:xfrm>
          <a:prstGeom prst="rect">
            <a:avLst/>
          </a:prstGeom>
        </p:spPr>
      </p:pic>
      <p:sp>
        <p:nvSpPr>
          <p:cNvPr id="2" name="Title 1">
            <a:extLst>
              <a:ext uri="{FF2B5EF4-FFF2-40B4-BE49-F238E27FC236}">
                <a16:creationId xmlns:a16="http://schemas.microsoft.com/office/drawing/2014/main" id="{90FC0D5B-BE19-2B4D-9816-6EEE26D310D7}"/>
              </a:ext>
            </a:extLst>
          </p:cNvPr>
          <p:cNvSpPr>
            <a:spLocks noGrp="1"/>
          </p:cNvSpPr>
          <p:nvPr>
            <p:ph type="title"/>
          </p:nvPr>
        </p:nvSpPr>
        <p:spPr/>
        <p:txBody>
          <a:bodyPr/>
          <a:lstStyle/>
          <a:p>
            <a:r>
              <a:rPr lang="en-US" dirty="0"/>
              <a:t>Navigation in a Text-based World</a:t>
            </a:r>
          </a:p>
        </p:txBody>
      </p:sp>
      <p:sp>
        <p:nvSpPr>
          <p:cNvPr id="3" name="Text Placeholder 2">
            <a:extLst>
              <a:ext uri="{FF2B5EF4-FFF2-40B4-BE49-F238E27FC236}">
                <a16:creationId xmlns:a16="http://schemas.microsoft.com/office/drawing/2014/main" id="{082EB247-92C7-664C-888E-58BF49FC415D}"/>
              </a:ext>
            </a:extLst>
          </p:cNvPr>
          <p:cNvSpPr>
            <a:spLocks noGrp="1"/>
          </p:cNvSpPr>
          <p:nvPr>
            <p:ph type="body" idx="1"/>
          </p:nvPr>
        </p:nvSpPr>
        <p:spPr>
          <a:xfrm>
            <a:off x="311700" y="1152475"/>
            <a:ext cx="5197849" cy="3416400"/>
          </a:xfrm>
        </p:spPr>
        <p:txBody>
          <a:bodyPr/>
          <a:lstStyle/>
          <a:p>
            <a:pPr marL="114300" indent="0">
              <a:buNone/>
            </a:pPr>
            <a:r>
              <a:rPr lang="en-US" dirty="0">
                <a:solidFill>
                  <a:schemeClr val="tx1">
                    <a:lumMod val="95000"/>
                  </a:schemeClr>
                </a:solidFill>
              </a:rPr>
              <a:t>Cardinal Directions: Go North/South/East/West/</a:t>
            </a:r>
          </a:p>
          <a:p>
            <a:pPr marL="114300" indent="0">
              <a:buNone/>
            </a:pPr>
            <a:r>
              <a:rPr lang="en-US" dirty="0">
                <a:solidFill>
                  <a:schemeClr val="tx1">
                    <a:lumMod val="95000"/>
                  </a:schemeClr>
                </a:solidFill>
              </a:rPr>
              <a:t>Northwest/Northeast/Southwest/Southeast</a:t>
            </a:r>
          </a:p>
          <a:p>
            <a:pPr marL="114300" indent="0">
              <a:buNone/>
            </a:pPr>
            <a:r>
              <a:rPr lang="en-US" dirty="0">
                <a:solidFill>
                  <a:schemeClr val="tx1">
                    <a:lumMod val="95000"/>
                  </a:schemeClr>
                </a:solidFill>
              </a:rPr>
              <a:t>Also: Go Up, Down, In and Out</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One letter commands were also supported: </a:t>
            </a:r>
            <a:br>
              <a:rPr lang="en-US" dirty="0">
                <a:solidFill>
                  <a:schemeClr val="tx1">
                    <a:lumMod val="95000"/>
                  </a:schemeClr>
                </a:solidFill>
              </a:rPr>
            </a:br>
            <a:r>
              <a:rPr lang="en-US" dirty="0">
                <a:solidFill>
                  <a:schemeClr val="tx1">
                    <a:lumMod val="95000"/>
                  </a:schemeClr>
                </a:solidFill>
              </a:rPr>
              <a:t>N/E/S/W/NE/SE/NW/SW</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Look/L: look around to see what is nearby</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Not every direction is possible in every location.</a:t>
            </a:r>
          </a:p>
        </p:txBody>
      </p:sp>
    </p:spTree>
    <p:extLst>
      <p:ext uri="{BB962C8B-B14F-4D97-AF65-F5344CB8AC3E}">
        <p14:creationId xmlns:p14="http://schemas.microsoft.com/office/powerpoint/2010/main" val="330732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EE295-13A8-1D4E-A012-BB90FE6CC6E8}"/>
              </a:ext>
            </a:extLst>
          </p:cNvPr>
          <p:cNvPicPr>
            <a:picLocks noChangeAspect="1"/>
          </p:cNvPicPr>
          <p:nvPr/>
        </p:nvPicPr>
        <p:blipFill>
          <a:blip r:embed="rId2"/>
          <a:stretch>
            <a:fillRect/>
          </a:stretch>
        </p:blipFill>
        <p:spPr>
          <a:xfrm>
            <a:off x="2189023" y="-1489117"/>
            <a:ext cx="13348090" cy="6747723"/>
          </a:xfrm>
          <a:prstGeom prst="rect">
            <a:avLst/>
          </a:prstGeom>
        </p:spPr>
      </p:pic>
      <p:sp>
        <p:nvSpPr>
          <p:cNvPr id="2" name="Title 1">
            <a:extLst>
              <a:ext uri="{FF2B5EF4-FFF2-40B4-BE49-F238E27FC236}">
                <a16:creationId xmlns:a16="http://schemas.microsoft.com/office/drawing/2014/main" id="{9E9D41E9-84DC-C448-9EBC-7D5F7EC35D07}"/>
              </a:ext>
            </a:extLst>
          </p:cNvPr>
          <p:cNvSpPr>
            <a:spLocks noGrp="1"/>
          </p:cNvSpPr>
          <p:nvPr>
            <p:ph type="title"/>
          </p:nvPr>
        </p:nvSpPr>
        <p:spPr/>
        <p:txBody>
          <a:bodyPr/>
          <a:lstStyle/>
          <a:p>
            <a:r>
              <a:rPr lang="en-US" dirty="0">
                <a:solidFill>
                  <a:schemeClr val="bg1"/>
                </a:solidFill>
              </a:rPr>
              <a:t>As a Data Structure</a:t>
            </a:r>
          </a:p>
        </p:txBody>
      </p:sp>
      <p:sp>
        <p:nvSpPr>
          <p:cNvPr id="3" name="Text Placeholder 2">
            <a:extLst>
              <a:ext uri="{FF2B5EF4-FFF2-40B4-BE49-F238E27FC236}">
                <a16:creationId xmlns:a16="http://schemas.microsoft.com/office/drawing/2014/main" id="{6B8526FA-3519-674D-BCE6-5F0E086BC43E}"/>
              </a:ext>
            </a:extLst>
          </p:cNvPr>
          <p:cNvSpPr>
            <a:spLocks noGrp="1"/>
          </p:cNvSpPr>
          <p:nvPr>
            <p:ph type="body" idx="1"/>
          </p:nvPr>
        </p:nvSpPr>
        <p:spPr/>
        <p:txBody>
          <a:bodyPr/>
          <a:lstStyle/>
          <a:p>
            <a:r>
              <a:rPr lang="en-US" dirty="0">
                <a:solidFill>
                  <a:schemeClr val="bg1"/>
                </a:solidFill>
              </a:rPr>
              <a:t>You can implement an IF game as a directed graph. </a:t>
            </a:r>
          </a:p>
          <a:p>
            <a:r>
              <a:rPr lang="en-US" dirty="0">
                <a:solidFill>
                  <a:schemeClr val="bg1"/>
                </a:solidFill>
              </a:rPr>
              <a:t>Each location in a node in the graph.</a:t>
            </a:r>
          </a:p>
          <a:p>
            <a:r>
              <a:rPr lang="en-US" dirty="0">
                <a:solidFill>
                  <a:schemeClr val="bg1"/>
                </a:solidFill>
              </a:rPr>
              <a:t>Edges are connections to adjacent locations.</a:t>
            </a:r>
          </a:p>
          <a:p>
            <a:r>
              <a:rPr lang="en-US" dirty="0">
                <a:solidFill>
                  <a:schemeClr val="bg1"/>
                </a:solidFill>
              </a:rPr>
              <a:t>Edges are labeled with the direction. </a:t>
            </a:r>
          </a:p>
          <a:p>
            <a:r>
              <a:rPr lang="en-US" dirty="0">
                <a:solidFill>
                  <a:schemeClr val="bg1"/>
                </a:solidFill>
              </a:rPr>
              <a:t>Possible commands at a location are</a:t>
            </a:r>
          </a:p>
          <a:p>
            <a:pPr marL="461963" indent="0">
              <a:buNone/>
            </a:pPr>
            <a:r>
              <a:rPr lang="en-US" dirty="0">
                <a:solidFill>
                  <a:schemeClr val="bg1"/>
                </a:solidFill>
              </a:rPr>
              <a:t>the labels of the outward edges.</a:t>
            </a:r>
          </a:p>
          <a:p>
            <a:r>
              <a:rPr lang="en-US" dirty="0">
                <a:solidFill>
                  <a:schemeClr val="bg1"/>
                </a:solidFill>
              </a:rPr>
              <a:t>Locations can hold Objects.</a:t>
            </a:r>
          </a:p>
        </p:txBody>
      </p:sp>
    </p:spTree>
    <p:extLst>
      <p:ext uri="{BB962C8B-B14F-4D97-AF65-F5344CB8AC3E}">
        <p14:creationId xmlns:p14="http://schemas.microsoft.com/office/powerpoint/2010/main" val="125595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0BC9780-B645-E742-A072-2F2EF1A99969}"/>
              </a:ext>
            </a:extLst>
          </p:cNvPr>
          <p:cNvGrpSpPr/>
          <p:nvPr/>
        </p:nvGrpSpPr>
        <p:grpSpPr>
          <a:xfrm>
            <a:off x="-625264" y="-669073"/>
            <a:ext cx="7482467" cy="5965370"/>
            <a:chOff x="2343924" y="0"/>
            <a:chExt cx="6273800" cy="5143500"/>
          </a:xfrm>
        </p:grpSpPr>
        <p:pic>
          <p:nvPicPr>
            <p:cNvPr id="3" name="Picture 2" descr="A picture containing photo, monitor, computer, bus&#10;&#10;Description automatically generated">
              <a:extLst>
                <a:ext uri="{FF2B5EF4-FFF2-40B4-BE49-F238E27FC236}">
                  <a16:creationId xmlns:a16="http://schemas.microsoft.com/office/drawing/2014/main" id="{923EB5B4-5BB3-CB44-B174-9142B897BB50}"/>
                </a:ext>
              </a:extLst>
            </p:cNvPr>
            <p:cNvPicPr>
              <a:picLocks noChangeAspect="1"/>
            </p:cNvPicPr>
            <p:nvPr/>
          </p:nvPicPr>
          <p:blipFill>
            <a:blip r:embed="rId3"/>
            <a:stretch>
              <a:fillRect/>
            </a:stretch>
          </p:blipFill>
          <p:spPr>
            <a:xfrm>
              <a:off x="2343924" y="0"/>
              <a:ext cx="3365500" cy="5143500"/>
            </a:xfrm>
            <a:prstGeom prst="rect">
              <a:avLst/>
            </a:prstGeom>
          </p:spPr>
        </p:pic>
        <p:pic>
          <p:nvPicPr>
            <p:cNvPr id="6" name="Picture 5" descr="A close up of a sign&#10;&#10;Description automatically generated">
              <a:extLst>
                <a:ext uri="{FF2B5EF4-FFF2-40B4-BE49-F238E27FC236}">
                  <a16:creationId xmlns:a16="http://schemas.microsoft.com/office/drawing/2014/main" id="{A3023F5D-97B6-764C-949A-CD530F3E3440}"/>
                </a:ext>
              </a:extLst>
            </p:cNvPr>
            <p:cNvPicPr>
              <a:picLocks noChangeAspect="1"/>
            </p:cNvPicPr>
            <p:nvPr/>
          </p:nvPicPr>
          <p:blipFill rotWithShape="1">
            <a:blip r:embed="rId4">
              <a:extLst>
                <a:ext uri="{28A0092B-C50C-407E-A947-70E740481C1C}">
                  <a14:useLocalDpi xmlns:a14="http://schemas.microsoft.com/office/drawing/2010/main"/>
                </a:ext>
              </a:extLst>
            </a:blip>
            <a:srcRect l="-15721"/>
            <a:stretch/>
          </p:blipFill>
          <p:spPr>
            <a:xfrm>
              <a:off x="5252224" y="0"/>
              <a:ext cx="3365500" cy="5143500"/>
            </a:xfrm>
            <a:prstGeom prst="rect">
              <a:avLst/>
            </a:prstGeom>
          </p:spPr>
        </p:pic>
      </p:grpSp>
      <p:pic>
        <p:nvPicPr>
          <p:cNvPr id="13" name="Picture 12" descr="A screenshot of a cell phone&#10;&#10;Description automatically generated">
            <a:extLst>
              <a:ext uri="{FF2B5EF4-FFF2-40B4-BE49-F238E27FC236}">
                <a16:creationId xmlns:a16="http://schemas.microsoft.com/office/drawing/2014/main" id="{BB6C9126-1889-984B-A891-2B03C4CE85C6}"/>
              </a:ext>
            </a:extLst>
          </p:cNvPr>
          <p:cNvPicPr>
            <a:picLocks noChangeAspect="1"/>
          </p:cNvPicPr>
          <p:nvPr/>
        </p:nvPicPr>
        <p:blipFill>
          <a:blip r:embed="rId5"/>
          <a:stretch>
            <a:fillRect/>
          </a:stretch>
        </p:blipFill>
        <p:spPr>
          <a:xfrm>
            <a:off x="6936057" y="880945"/>
            <a:ext cx="2073388" cy="3168763"/>
          </a:xfrm>
          <a:prstGeom prst="rect">
            <a:avLst/>
          </a:prstGeom>
        </p:spPr>
      </p:pic>
    </p:spTree>
    <p:extLst>
      <p:ext uri="{BB962C8B-B14F-4D97-AF65-F5344CB8AC3E}">
        <p14:creationId xmlns:p14="http://schemas.microsoft.com/office/powerpoint/2010/main" val="2268517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6C17E9-276F-2C42-80ED-213B7342894C}"/>
              </a:ext>
            </a:extLst>
          </p:cNvPr>
          <p:cNvGrpSpPr/>
          <p:nvPr/>
        </p:nvGrpSpPr>
        <p:grpSpPr>
          <a:xfrm>
            <a:off x="-614356" y="-714375"/>
            <a:ext cx="7423785" cy="6070301"/>
            <a:chOff x="0" y="0"/>
            <a:chExt cx="6290338" cy="5143500"/>
          </a:xfrm>
        </p:grpSpPr>
        <p:pic>
          <p:nvPicPr>
            <p:cNvPr id="5" name="Picture 4" descr="A picture containing photo, many, street, posing&#10;&#10;Description automatically generated">
              <a:extLst>
                <a:ext uri="{FF2B5EF4-FFF2-40B4-BE49-F238E27FC236}">
                  <a16:creationId xmlns:a16="http://schemas.microsoft.com/office/drawing/2014/main" id="{786CB742-429A-1648-95A8-34B39D7C2EA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3365500" cy="5143500"/>
            </a:xfrm>
            <a:prstGeom prst="rect">
              <a:avLst/>
            </a:prstGeom>
          </p:spPr>
        </p:pic>
        <p:pic>
          <p:nvPicPr>
            <p:cNvPr id="7" name="Picture 6">
              <a:extLst>
                <a:ext uri="{FF2B5EF4-FFF2-40B4-BE49-F238E27FC236}">
                  <a16:creationId xmlns:a16="http://schemas.microsoft.com/office/drawing/2014/main" id="{83BFF9E6-F2A7-CA4A-AA3A-0445B44D9EAD}"/>
                </a:ext>
              </a:extLst>
            </p:cNvPr>
            <p:cNvPicPr>
              <a:picLocks noChangeAspect="1"/>
            </p:cNvPicPr>
            <p:nvPr/>
          </p:nvPicPr>
          <p:blipFill rotWithShape="1">
            <a:blip r:embed="rId4">
              <a:extLst>
                <a:ext uri="{28A0092B-C50C-407E-A947-70E740481C1C}">
                  <a14:useLocalDpi xmlns:a14="http://schemas.microsoft.com/office/drawing/2010/main"/>
                </a:ext>
              </a:extLst>
            </a:blip>
            <a:srcRect l="-15066"/>
            <a:stretch/>
          </p:blipFill>
          <p:spPr>
            <a:xfrm>
              <a:off x="2924838" y="0"/>
              <a:ext cx="3365500" cy="5143500"/>
            </a:xfrm>
            <a:prstGeom prst="rect">
              <a:avLst/>
            </a:prstGeom>
          </p:spPr>
        </p:pic>
      </p:grpSp>
      <p:sp>
        <p:nvSpPr>
          <p:cNvPr id="11" name="TextBox 10">
            <a:extLst>
              <a:ext uri="{FF2B5EF4-FFF2-40B4-BE49-F238E27FC236}">
                <a16:creationId xmlns:a16="http://schemas.microsoft.com/office/drawing/2014/main" id="{E392DAC1-961E-1046-9E5F-0A6100E29D38}"/>
              </a:ext>
            </a:extLst>
          </p:cNvPr>
          <p:cNvSpPr txBox="1"/>
          <p:nvPr/>
        </p:nvSpPr>
        <p:spPr>
          <a:xfrm>
            <a:off x="6809429" y="1017065"/>
            <a:ext cx="2190493" cy="3416320"/>
          </a:xfrm>
          <a:prstGeom prst="rect">
            <a:avLst/>
          </a:prstGeom>
          <a:noFill/>
        </p:spPr>
        <p:txBody>
          <a:bodyPr wrap="square" rtlCol="0">
            <a:spAutoFit/>
          </a:bodyPr>
          <a:lstStyle/>
          <a:p>
            <a:r>
              <a:rPr lang="en-US" sz="1200" dirty="0">
                <a:latin typeface="Consolas" panose="020B0609020204030204" pitchFamily="49" charset="0"/>
              </a:rPr>
              <a:t>You are lost in the deep jungle. </a:t>
            </a:r>
          </a:p>
          <a:p>
            <a:r>
              <a:rPr lang="en-US" sz="1200" b="1" dirty="0">
                <a:solidFill>
                  <a:srgbClr val="0070C0"/>
                </a:solidFill>
                <a:latin typeface="Consolas" panose="020B0609020204030204" pitchFamily="49" charset="0"/>
              </a:rPr>
              <a:t>&gt;  Each location within the Deep Jungle has four exits: NORTH, SOUTH, EAST and WEST. Some of these—marked with U-turn arrows—lead back to the previously entered area. </a:t>
            </a:r>
            <a:endParaRPr lang="en-US" sz="1200" dirty="0">
              <a:solidFill>
                <a:srgbClr val="0070C0"/>
              </a:solidFill>
              <a:latin typeface="Consolas" panose="020B0609020204030204" pitchFamily="49" charset="0"/>
            </a:endParaRPr>
          </a:p>
          <a:p>
            <a:r>
              <a:rPr lang="en-US" sz="1200" b="1" dirty="0">
                <a:solidFill>
                  <a:srgbClr val="0070C0"/>
                </a:solidFill>
                <a:latin typeface="Consolas" panose="020B0609020204030204" pitchFamily="49" charset="0"/>
              </a:rPr>
              <a:t>&gt;  If the player examines the compass while lost in the Deep Jungle, the actual exits are revealed and the U-turns are ignored. </a:t>
            </a:r>
            <a:endParaRPr lang="en-US" sz="1200" dirty="0">
              <a:solidFill>
                <a:srgbClr val="0070C0"/>
              </a:solidFill>
              <a:latin typeface="Consolas" panose="020B0609020204030204" pitchFamily="49" charset="0"/>
            </a:endParaRPr>
          </a:p>
          <a:p>
            <a:endParaRPr lang="en-US" sz="1200" dirty="0">
              <a:latin typeface="Consolas" panose="020B0609020204030204" pitchFamily="49" charset="0"/>
            </a:endParaRPr>
          </a:p>
        </p:txBody>
      </p:sp>
      <p:sp>
        <p:nvSpPr>
          <p:cNvPr id="12" name="Rectangle 11">
            <a:extLst>
              <a:ext uri="{FF2B5EF4-FFF2-40B4-BE49-F238E27FC236}">
                <a16:creationId xmlns:a16="http://schemas.microsoft.com/office/drawing/2014/main" id="{EC77850A-A8BF-9844-BD28-97BE3E15BED4}"/>
              </a:ext>
            </a:extLst>
          </p:cNvPr>
          <p:cNvSpPr/>
          <p:nvPr/>
        </p:nvSpPr>
        <p:spPr>
          <a:xfrm>
            <a:off x="6809429" y="555400"/>
            <a:ext cx="1939955" cy="461665"/>
          </a:xfrm>
          <a:prstGeom prst="rect">
            <a:avLst/>
          </a:prstGeom>
        </p:spPr>
        <p:txBody>
          <a:bodyPr wrap="none">
            <a:spAutoFit/>
          </a:bodyPr>
          <a:lstStyle/>
          <a:p>
            <a:r>
              <a:rPr lang="en-US" sz="2400" dirty="0">
                <a:solidFill>
                  <a:srgbClr val="3FAA47"/>
                </a:solidFill>
                <a:latin typeface="Uni0553"/>
              </a:rPr>
              <a:t>DEEP JUNGLE </a:t>
            </a:r>
            <a:endParaRPr lang="en-US" sz="2400" dirty="0">
              <a:effectLst/>
            </a:endParaRPr>
          </a:p>
        </p:txBody>
      </p:sp>
    </p:spTree>
    <p:extLst>
      <p:ext uri="{BB962C8B-B14F-4D97-AF65-F5344CB8AC3E}">
        <p14:creationId xmlns:p14="http://schemas.microsoft.com/office/powerpoint/2010/main" val="1911266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DE420-39F2-8141-BACE-6D28B896E647}"/>
              </a:ext>
            </a:extLst>
          </p:cNvPr>
          <p:cNvSpPr>
            <a:spLocks noGrp="1"/>
          </p:cNvSpPr>
          <p:nvPr>
            <p:ph type="title"/>
          </p:nvPr>
        </p:nvSpPr>
        <p:spPr/>
        <p:txBody>
          <a:bodyPr/>
          <a:lstStyle/>
          <a:p>
            <a:r>
              <a:rPr lang="en-US" dirty="0"/>
              <a:t>Maps </a:t>
            </a:r>
            <a:r>
              <a:rPr lang="en-US"/>
              <a:t>and Mazes</a:t>
            </a:r>
            <a:endParaRPr lang="en-US" dirty="0"/>
          </a:p>
        </p:txBody>
      </p:sp>
      <p:sp>
        <p:nvSpPr>
          <p:cNvPr id="3" name="Text Placeholder 2">
            <a:extLst>
              <a:ext uri="{FF2B5EF4-FFF2-40B4-BE49-F238E27FC236}">
                <a16:creationId xmlns:a16="http://schemas.microsoft.com/office/drawing/2014/main" id="{B4829AE0-0209-CE4B-9E5D-F832C7B16483}"/>
              </a:ext>
            </a:extLst>
          </p:cNvPr>
          <p:cNvSpPr>
            <a:spLocks noGrp="1"/>
          </p:cNvSpPr>
          <p:nvPr>
            <p:ph type="body" idx="1"/>
          </p:nvPr>
        </p:nvSpPr>
        <p:spPr>
          <a:xfrm>
            <a:off x="311701" y="1152475"/>
            <a:ext cx="5503312" cy="3416400"/>
          </a:xfrm>
        </p:spPr>
        <p:txBody>
          <a:bodyPr/>
          <a:lstStyle/>
          <a:p>
            <a:pPr marL="114300" indent="0">
              <a:buNone/>
            </a:pPr>
            <a:r>
              <a:rPr lang="en-US" dirty="0">
                <a:solidFill>
                  <a:schemeClr val="tx1">
                    <a:lumMod val="95000"/>
                  </a:schemeClr>
                </a:solidFill>
              </a:rPr>
              <a:t>There was a maze in Adventure that was essentially impossible to get through without making a map.   The pirate’s maze offered rooms that were all uniformly described as “a maze of </a:t>
            </a:r>
            <a:r>
              <a:rPr lang="en-US" b="1" dirty="0">
                <a:solidFill>
                  <a:schemeClr val="tx1">
                    <a:lumMod val="95000"/>
                  </a:schemeClr>
                </a:solidFill>
              </a:rPr>
              <a:t>twisty little passages</a:t>
            </a:r>
            <a:r>
              <a:rPr lang="en-US" dirty="0">
                <a:solidFill>
                  <a:schemeClr val="tx1">
                    <a:lumMod val="95000"/>
                  </a:schemeClr>
                </a:solidFill>
              </a:rPr>
              <a:t>, all alike.”</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To figure out which room was which, the player character had to drop objects to mark the different rooms. The rooms, once all alike, could then be differentiated based on their contents, and mapping ping of the usual sort was possible.</a:t>
            </a:r>
          </a:p>
          <a:p>
            <a:pPr marL="114300" indent="0">
              <a:buNone/>
            </a:pPr>
            <a:endParaRPr lang="en-US" dirty="0">
              <a:solidFill>
                <a:schemeClr val="tx1">
                  <a:lumMod val="95000"/>
                </a:schemeClr>
              </a:solidFill>
            </a:endParaRPr>
          </a:p>
        </p:txBody>
      </p:sp>
      <p:pic>
        <p:nvPicPr>
          <p:cNvPr id="4" name="Google Shape;93;p18">
            <a:extLst>
              <a:ext uri="{FF2B5EF4-FFF2-40B4-BE49-F238E27FC236}">
                <a16:creationId xmlns:a16="http://schemas.microsoft.com/office/drawing/2014/main" id="{3204D1CC-3127-CE47-B513-A8812E5147FD}"/>
              </a:ext>
            </a:extLst>
          </p:cNvPr>
          <p:cNvPicPr preferRelativeResize="0"/>
          <p:nvPr/>
        </p:nvPicPr>
        <p:blipFill>
          <a:blip r:embed="rId2">
            <a:alphaModFix/>
          </a:blip>
          <a:stretch>
            <a:fillRect/>
          </a:stretch>
        </p:blipFill>
        <p:spPr>
          <a:xfrm>
            <a:off x="6214100" y="893974"/>
            <a:ext cx="2618199" cy="3933402"/>
          </a:xfrm>
          <a:prstGeom prst="rect">
            <a:avLst/>
          </a:prstGeom>
          <a:noFill/>
          <a:ln>
            <a:noFill/>
          </a:ln>
        </p:spPr>
      </p:pic>
    </p:spTree>
    <p:extLst>
      <p:ext uri="{BB962C8B-B14F-4D97-AF65-F5344CB8AC3E}">
        <p14:creationId xmlns:p14="http://schemas.microsoft.com/office/powerpoint/2010/main" val="1537928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19D496-3525-C441-B667-791FD0668BEB}"/>
              </a:ext>
            </a:extLst>
          </p:cNvPr>
          <p:cNvSpPr>
            <a:spLocks noGrp="1"/>
          </p:cNvSpPr>
          <p:nvPr>
            <p:ph type="title"/>
          </p:nvPr>
        </p:nvSpPr>
        <p:spPr/>
        <p:txBody>
          <a:bodyPr/>
          <a:lstStyle/>
          <a:p>
            <a:r>
              <a:rPr lang="en-US" dirty="0"/>
              <a:t>Daphne Ippolito</a:t>
            </a:r>
          </a:p>
        </p:txBody>
      </p:sp>
      <p:sp>
        <p:nvSpPr>
          <p:cNvPr id="4" name="Text Placeholder 3">
            <a:extLst>
              <a:ext uri="{FF2B5EF4-FFF2-40B4-BE49-F238E27FC236}">
                <a16:creationId xmlns:a16="http://schemas.microsoft.com/office/drawing/2014/main" id="{83E92D80-428E-8446-BC44-8D09980B58E1}"/>
              </a:ext>
            </a:extLst>
          </p:cNvPr>
          <p:cNvSpPr>
            <a:spLocks noGrp="1"/>
          </p:cNvSpPr>
          <p:nvPr>
            <p:ph type="body" idx="1"/>
          </p:nvPr>
        </p:nvSpPr>
        <p:spPr/>
        <p:txBody>
          <a:bodyPr/>
          <a:lstStyle/>
          <a:p>
            <a:pPr marL="139700" indent="0">
              <a:buNone/>
            </a:pPr>
            <a:r>
              <a:rPr lang="en-US" dirty="0">
                <a:solidFill>
                  <a:schemeClr val="tx1"/>
                </a:solidFill>
              </a:rPr>
              <a:t>5</a:t>
            </a:r>
            <a:r>
              <a:rPr lang="en-US" baseline="30000" dirty="0">
                <a:solidFill>
                  <a:schemeClr val="tx1"/>
                </a:solidFill>
              </a:rPr>
              <a:t>th</a:t>
            </a:r>
            <a:r>
              <a:rPr lang="en-US" dirty="0">
                <a:solidFill>
                  <a:schemeClr val="tx1"/>
                </a:solidFill>
              </a:rPr>
              <a:t> year PhD student in NLP</a:t>
            </a:r>
          </a:p>
          <a:p>
            <a:pPr marL="139700" indent="0">
              <a:buNone/>
            </a:pPr>
            <a:endParaRPr lang="en-US" dirty="0">
              <a:solidFill>
                <a:schemeClr val="tx1"/>
              </a:solidFill>
            </a:endParaRPr>
          </a:p>
          <a:p>
            <a:pPr marL="139700" indent="0">
              <a:buNone/>
            </a:pPr>
            <a:r>
              <a:rPr lang="en-US" dirty="0">
                <a:solidFill>
                  <a:schemeClr val="tx1"/>
                </a:solidFill>
              </a:rPr>
              <a:t>Research Interests</a:t>
            </a:r>
          </a:p>
          <a:p>
            <a:r>
              <a:rPr lang="en-US" dirty="0">
                <a:solidFill>
                  <a:schemeClr val="tx1"/>
                </a:solidFill>
              </a:rPr>
              <a:t>Better coherence for story generation</a:t>
            </a:r>
          </a:p>
          <a:p>
            <a:r>
              <a:rPr lang="en-US" dirty="0">
                <a:solidFill>
                  <a:schemeClr val="tx1"/>
                </a:solidFill>
              </a:rPr>
              <a:t>Understanding the properties and limitations of generated text</a:t>
            </a:r>
          </a:p>
          <a:p>
            <a:r>
              <a:rPr lang="en-US" dirty="0">
                <a:solidFill>
                  <a:schemeClr val="tx1"/>
                </a:solidFill>
              </a:rPr>
              <a:t>Music generation</a:t>
            </a:r>
          </a:p>
          <a:p>
            <a:r>
              <a:rPr lang="en-US" dirty="0">
                <a:solidFill>
                  <a:schemeClr val="tx1"/>
                </a:solidFill>
              </a:rPr>
              <a:t>Decoding strategies for language models</a:t>
            </a:r>
          </a:p>
        </p:txBody>
      </p:sp>
      <p:pic>
        <p:nvPicPr>
          <p:cNvPr id="7" name="Picture 6">
            <a:extLst>
              <a:ext uri="{FF2B5EF4-FFF2-40B4-BE49-F238E27FC236}">
                <a16:creationId xmlns:a16="http://schemas.microsoft.com/office/drawing/2014/main" id="{AE585EFF-6626-7C4E-BC72-325A6720162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198160" y="889467"/>
            <a:ext cx="2897204" cy="3679408"/>
          </a:xfrm>
          <a:prstGeom prst="rect">
            <a:avLst/>
          </a:prstGeom>
        </p:spPr>
      </p:pic>
    </p:spTree>
    <p:extLst>
      <p:ext uri="{BB962C8B-B14F-4D97-AF65-F5344CB8AC3E}">
        <p14:creationId xmlns:p14="http://schemas.microsoft.com/office/powerpoint/2010/main" val="3632445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9E89EC-8591-1140-86B3-956DF7B305F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273629"/>
            <a:ext cx="9290957" cy="6968219"/>
          </a:xfrm>
          <a:prstGeom prst="rect">
            <a:avLst/>
          </a:prstGeom>
        </p:spPr>
      </p:pic>
    </p:spTree>
    <p:extLst>
      <p:ext uri="{BB962C8B-B14F-4D97-AF65-F5344CB8AC3E}">
        <p14:creationId xmlns:p14="http://schemas.microsoft.com/office/powerpoint/2010/main" val="654432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0" y="-5830"/>
            <a:ext cx="9144000" cy="51551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Objects</a:t>
            </a:r>
            <a:endParaRPr/>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t>In Adventure, instead of a realistic simulation of caving, the author placed five treasures within as an incentive to explore the cave.</a:t>
            </a:r>
          </a:p>
          <a:p>
            <a:pPr marL="0" lvl="0" indent="0">
              <a:spcAft>
                <a:spcPts val="1600"/>
              </a:spcAft>
              <a:buNone/>
            </a:pPr>
            <a:r>
              <a:rPr lang="en-US" dirty="0"/>
              <a:t>The player had to figure out how to get past a snake to move deeper into the cave. The player is attacked by dwarves and their treasure is stolen by a pirate.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2B0F34-AD69-1645-BBA3-9790F32C670C}"/>
              </a:ext>
            </a:extLst>
          </p:cNvPr>
          <p:cNvSpPr>
            <a:spLocks noGrp="1"/>
          </p:cNvSpPr>
          <p:nvPr>
            <p:ph type="title"/>
          </p:nvPr>
        </p:nvSpPr>
        <p:spPr/>
        <p:txBody>
          <a:bodyPr/>
          <a:lstStyle/>
          <a:p>
            <a:r>
              <a:rPr lang="en-US" dirty="0"/>
              <a:t>Examine Lamp</a:t>
            </a:r>
          </a:p>
        </p:txBody>
      </p:sp>
      <p:sp>
        <p:nvSpPr>
          <p:cNvPr id="7" name="Text Placeholder 6">
            <a:extLst>
              <a:ext uri="{FF2B5EF4-FFF2-40B4-BE49-F238E27FC236}">
                <a16:creationId xmlns:a16="http://schemas.microsoft.com/office/drawing/2014/main" id="{DF503C00-7AF0-6443-AE31-DED0F5388D3E}"/>
              </a:ext>
            </a:extLst>
          </p:cNvPr>
          <p:cNvSpPr>
            <a:spLocks noGrp="1"/>
          </p:cNvSpPr>
          <p:nvPr>
            <p:ph type="body" idx="1"/>
          </p:nvPr>
        </p:nvSpPr>
        <p:spPr>
          <a:xfrm>
            <a:off x="311700" y="1152475"/>
            <a:ext cx="8441683" cy="3416400"/>
          </a:xfrm>
        </p:spPr>
        <p:txBody>
          <a:bodyPr/>
          <a:lstStyle/>
          <a:p>
            <a:pPr marL="114300" indent="0">
              <a:buNone/>
            </a:pPr>
            <a:r>
              <a:rPr lang="en-US" dirty="0">
                <a:solidFill>
                  <a:schemeClr val="tx1">
                    <a:lumMod val="95000"/>
                  </a:schemeClr>
                </a:solidFill>
              </a:rPr>
              <a:t>Items represent things in the game world.  Usually they are mentioned in the description of a location like:</a:t>
            </a:r>
          </a:p>
          <a:p>
            <a:pPr marL="114300" indent="0">
              <a:buNone/>
            </a:pPr>
            <a:endParaRPr lang="en-US" dirty="0">
              <a:solidFill>
                <a:schemeClr val="tx1">
                  <a:lumMod val="95000"/>
                </a:schemeClr>
              </a:solidFill>
            </a:endParaRPr>
          </a:p>
        </p:txBody>
      </p:sp>
      <p:sp>
        <p:nvSpPr>
          <p:cNvPr id="2" name="Rectangle 1">
            <a:extLst>
              <a:ext uri="{FF2B5EF4-FFF2-40B4-BE49-F238E27FC236}">
                <a16:creationId xmlns:a16="http://schemas.microsoft.com/office/drawing/2014/main" id="{C2439301-E396-4186-B496-40BFE54247BB}"/>
              </a:ext>
            </a:extLst>
          </p:cNvPr>
          <p:cNvSpPr/>
          <p:nvPr/>
        </p:nvSpPr>
        <p:spPr>
          <a:xfrm>
            <a:off x="390617" y="2322106"/>
            <a:ext cx="5281232" cy="2246769"/>
          </a:xfrm>
          <a:prstGeom prst="rect">
            <a:avLst/>
          </a:prstGeom>
          <a:solidFill>
            <a:schemeClr val="accent2">
              <a:lumMod val="10000"/>
            </a:schemeClr>
          </a:solidFill>
        </p:spPr>
        <p:txBody>
          <a:bodyPr wrap="square">
            <a:spAutoFit/>
          </a:bodyPr>
          <a:lstStyle/>
          <a:p>
            <a:pPr marL="114300" indent="0">
              <a:buNone/>
            </a:pPr>
            <a:r>
              <a:rPr lang="en-US" dirty="0">
                <a:solidFill>
                  <a:schemeClr val="tx1">
                    <a:lumMod val="95000"/>
                  </a:schemeClr>
                </a:solidFill>
                <a:latin typeface="Consolas" panose="020B0609020204030204" pitchFamily="49" charset="0"/>
              </a:rPr>
              <a:t>You are on the dungeon stairs. From above, you can make out some of the king’s guards talking about current events. Someone’s left an old lamp here.</a:t>
            </a:r>
          </a:p>
          <a:p>
            <a:pPr marL="114300" indent="0">
              <a:buNone/>
            </a:pPr>
            <a:endParaRPr lang="en-US" dirty="0">
              <a:solidFill>
                <a:schemeClr val="tx1">
                  <a:lumMod val="95000"/>
                </a:schemeClr>
              </a:solidFill>
              <a:latin typeface="Consolas" panose="020B0609020204030204" pitchFamily="49" charset="0"/>
            </a:endParaRPr>
          </a:p>
          <a:p>
            <a:pPr marL="114300" indent="0">
              <a:buNone/>
            </a:pPr>
            <a:r>
              <a:rPr lang="en-US" dirty="0">
                <a:solidFill>
                  <a:schemeClr val="tx1">
                    <a:lumMod val="95000"/>
                  </a:schemeClr>
                </a:solidFill>
                <a:latin typeface="Consolas" panose="020B0609020204030204" pitchFamily="49" charset="0"/>
              </a:rPr>
              <a:t>Players can inspect them with the “EXAMINE” command.</a:t>
            </a:r>
          </a:p>
          <a:p>
            <a:pPr marL="114300" indent="0">
              <a:buNone/>
            </a:pPr>
            <a:endParaRPr lang="en-US" dirty="0">
              <a:solidFill>
                <a:schemeClr val="tx1">
                  <a:lumMod val="95000"/>
                </a:schemeClr>
              </a:solidFill>
              <a:latin typeface="Consolas" panose="020B0609020204030204" pitchFamily="49" charset="0"/>
            </a:endParaRPr>
          </a:p>
          <a:p>
            <a:pPr marL="114300" indent="0">
              <a:buNone/>
            </a:pPr>
            <a:r>
              <a:rPr lang="en-US" dirty="0">
                <a:solidFill>
                  <a:schemeClr val="tx1">
                    <a:lumMod val="95000"/>
                  </a:schemeClr>
                </a:solidFill>
                <a:latin typeface="Consolas" panose="020B0609020204030204" pitchFamily="49" charset="0"/>
              </a:rPr>
              <a:t>&gt; EXAMINE LAMP</a:t>
            </a:r>
            <a:br>
              <a:rPr lang="en-US" dirty="0">
                <a:solidFill>
                  <a:schemeClr val="tx1">
                    <a:lumMod val="95000"/>
                  </a:schemeClr>
                </a:solidFill>
                <a:latin typeface="Consolas" panose="020B0609020204030204" pitchFamily="49" charset="0"/>
              </a:rPr>
            </a:br>
            <a:r>
              <a:rPr lang="en-US" dirty="0">
                <a:solidFill>
                  <a:schemeClr val="tx1">
                    <a:lumMod val="95000"/>
                  </a:schemeClr>
                </a:solidFill>
                <a:latin typeface="Consolas" panose="020B0609020204030204" pitchFamily="49" charset="0"/>
              </a:rPr>
              <a:t>This old lamp seems like it’s seen some use. It ran out of oil ages ago.</a:t>
            </a:r>
          </a:p>
        </p:txBody>
      </p:sp>
    </p:spTree>
    <p:extLst>
      <p:ext uri="{BB962C8B-B14F-4D97-AF65-F5344CB8AC3E}">
        <p14:creationId xmlns:p14="http://schemas.microsoft.com/office/powerpoint/2010/main" val="3318376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37C5-475C-5942-A84D-02A0103AC93E}"/>
              </a:ext>
            </a:extLst>
          </p:cNvPr>
          <p:cNvSpPr>
            <a:spLocks noGrp="1"/>
          </p:cNvSpPr>
          <p:nvPr>
            <p:ph type="title"/>
          </p:nvPr>
        </p:nvSpPr>
        <p:spPr/>
        <p:txBody>
          <a:bodyPr/>
          <a:lstStyle/>
          <a:p>
            <a:r>
              <a:rPr lang="en-US" dirty="0"/>
              <a:t>Get Lamp</a:t>
            </a:r>
          </a:p>
        </p:txBody>
      </p:sp>
      <p:sp>
        <p:nvSpPr>
          <p:cNvPr id="3" name="Text Placeholder 2">
            <a:extLst>
              <a:ext uri="{FF2B5EF4-FFF2-40B4-BE49-F238E27FC236}">
                <a16:creationId xmlns:a16="http://schemas.microsoft.com/office/drawing/2014/main" id="{5F0D1FDE-9A46-D145-832E-F1E070688BA5}"/>
              </a:ext>
            </a:extLst>
          </p:cNvPr>
          <p:cNvSpPr>
            <a:spLocks noGrp="1"/>
          </p:cNvSpPr>
          <p:nvPr>
            <p:ph type="body" idx="1"/>
          </p:nvPr>
        </p:nvSpPr>
        <p:spPr/>
        <p:txBody>
          <a:bodyPr/>
          <a:lstStyle/>
          <a:p>
            <a:pPr marL="114300" indent="0">
              <a:buNone/>
            </a:pPr>
            <a:r>
              <a:rPr lang="en-US" dirty="0">
                <a:solidFill>
                  <a:schemeClr val="tx1">
                    <a:lumMod val="95000"/>
                  </a:schemeClr>
                </a:solidFill>
              </a:rPr>
              <a:t>Players can pick up objects in the world, and they are added to the player’s inventory with the “</a:t>
            </a:r>
            <a:r>
              <a:rPr lang="en-US" dirty="0">
                <a:solidFill>
                  <a:schemeClr val="tx1">
                    <a:lumMod val="95000"/>
                  </a:schemeClr>
                </a:solidFill>
                <a:latin typeface="Consolas" panose="020B0609020204030204" pitchFamily="49" charset="0"/>
              </a:rPr>
              <a:t>GET</a:t>
            </a:r>
            <a:r>
              <a:rPr lang="en-US" dirty="0">
                <a:solidFill>
                  <a:schemeClr val="tx1">
                    <a:lumMod val="95000"/>
                  </a:schemeClr>
                </a:solidFill>
              </a:rPr>
              <a:t>” command.  The inventory is the set of things that the player has collected along the way.</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Oftentimes, they are used to solve puzzles.  For instance, you must have a lamp in your inventory in order to explore a dark cave. </a:t>
            </a:r>
            <a:br>
              <a:rPr lang="en-US" dirty="0">
                <a:solidFill>
                  <a:schemeClr val="tx1">
                    <a:lumMod val="95000"/>
                  </a:schemeClr>
                </a:solidFill>
              </a:rPr>
            </a:br>
            <a:br>
              <a:rPr lang="en-US" dirty="0">
                <a:solidFill>
                  <a:schemeClr val="tx1">
                    <a:lumMod val="95000"/>
                  </a:schemeClr>
                </a:solidFill>
              </a:rPr>
            </a:br>
            <a:r>
              <a:rPr lang="en-US" dirty="0">
                <a:solidFill>
                  <a:schemeClr val="tx1">
                    <a:lumMod val="95000"/>
                  </a:schemeClr>
                </a:solidFill>
              </a:rPr>
              <a:t>To list all items that you have, you can issue the “</a:t>
            </a:r>
            <a:r>
              <a:rPr lang="en-US" dirty="0">
                <a:solidFill>
                  <a:schemeClr val="tx1">
                    <a:lumMod val="95000"/>
                  </a:schemeClr>
                </a:solidFill>
                <a:latin typeface="Consolas" panose="020B0609020204030204" pitchFamily="49" charset="0"/>
              </a:rPr>
              <a:t>INVENTORY</a:t>
            </a:r>
            <a:r>
              <a:rPr lang="en-US" dirty="0">
                <a:solidFill>
                  <a:schemeClr val="tx1">
                    <a:lumMod val="95000"/>
                  </a:schemeClr>
                </a:solidFill>
              </a:rPr>
              <a:t>” command (or just the letter “I”).</a:t>
            </a:r>
          </a:p>
        </p:txBody>
      </p:sp>
    </p:spTree>
    <p:extLst>
      <p:ext uri="{BB962C8B-B14F-4D97-AF65-F5344CB8AC3E}">
        <p14:creationId xmlns:p14="http://schemas.microsoft.com/office/powerpoint/2010/main" val="4107412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AC2-A3D4-A94B-853A-4F0332C6095B}"/>
              </a:ext>
            </a:extLst>
          </p:cNvPr>
          <p:cNvSpPr>
            <a:spLocks noGrp="1"/>
          </p:cNvSpPr>
          <p:nvPr>
            <p:ph type="title"/>
          </p:nvPr>
        </p:nvSpPr>
        <p:spPr/>
        <p:txBody>
          <a:bodyPr/>
          <a:lstStyle/>
          <a:p>
            <a:r>
              <a:rPr lang="en-US" dirty="0"/>
              <a:t>Light lamp</a:t>
            </a:r>
          </a:p>
        </p:txBody>
      </p:sp>
      <p:sp>
        <p:nvSpPr>
          <p:cNvPr id="3" name="Text Placeholder 2">
            <a:extLst>
              <a:ext uri="{FF2B5EF4-FFF2-40B4-BE49-F238E27FC236}">
                <a16:creationId xmlns:a16="http://schemas.microsoft.com/office/drawing/2014/main" id="{B2F76402-1948-0D41-8933-B35CB84CBD3C}"/>
              </a:ext>
            </a:extLst>
          </p:cNvPr>
          <p:cNvSpPr>
            <a:spLocks noGrp="1"/>
          </p:cNvSpPr>
          <p:nvPr>
            <p:ph type="body" idx="1"/>
          </p:nvPr>
        </p:nvSpPr>
        <p:spPr/>
        <p:txBody>
          <a:bodyPr/>
          <a:lstStyle/>
          <a:p>
            <a:pPr marL="114300" indent="0">
              <a:buNone/>
            </a:pPr>
            <a:r>
              <a:rPr lang="en-US" dirty="0">
                <a:solidFill>
                  <a:schemeClr val="tx1">
                    <a:lumMod val="95000"/>
                  </a:schemeClr>
                </a:solidFill>
              </a:rPr>
              <a:t>Objects often have special commands associated with them.  For instance, in order to solve the darkness puzzle you must say “</a:t>
            </a:r>
            <a:r>
              <a:rPr lang="en-US" dirty="0">
                <a:solidFill>
                  <a:schemeClr val="tx1">
                    <a:lumMod val="95000"/>
                  </a:schemeClr>
                </a:solidFill>
                <a:latin typeface="Consolas" panose="020B0609020204030204" pitchFamily="49" charset="0"/>
              </a:rPr>
              <a:t>LIGHT LAMP</a:t>
            </a:r>
            <a:r>
              <a:rPr lang="en-US" dirty="0">
                <a:solidFill>
                  <a:schemeClr val="tx1">
                    <a:lumMod val="95000"/>
                  </a:schemeClr>
                </a:solidFill>
              </a:rPr>
              <a:t>”.</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Some special commands require more than one object in your inventory.</a:t>
            </a:r>
          </a:p>
          <a:p>
            <a:pPr marL="114300" indent="0">
              <a:buNone/>
            </a:pPr>
            <a:r>
              <a:rPr lang="en-US" dirty="0">
                <a:solidFill>
                  <a:schemeClr val="tx1">
                    <a:lumMod val="95000"/>
                  </a:schemeClr>
                </a:solidFill>
                <a:latin typeface="Consolas" panose="020B0609020204030204" pitchFamily="49" charset="0"/>
              </a:rPr>
              <a:t>BREAK EGG</a:t>
            </a:r>
          </a:p>
          <a:p>
            <a:pPr marL="114300" indent="0">
              <a:buNone/>
            </a:pPr>
            <a:r>
              <a:rPr lang="en-US" dirty="0">
                <a:solidFill>
                  <a:schemeClr val="tx1">
                    <a:lumMod val="95000"/>
                  </a:schemeClr>
                </a:solidFill>
                <a:latin typeface="Consolas" panose="020B0609020204030204" pitchFamily="49" charset="0"/>
              </a:rPr>
              <a:t>BREAK EGG WITH SWORD</a:t>
            </a:r>
          </a:p>
        </p:txBody>
      </p:sp>
    </p:spTree>
    <p:extLst>
      <p:ext uri="{BB962C8B-B14F-4D97-AF65-F5344CB8AC3E}">
        <p14:creationId xmlns:p14="http://schemas.microsoft.com/office/powerpoint/2010/main" val="1747856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5E927E-FB26-1F4E-BF70-B6980E0042ED}"/>
              </a:ext>
            </a:extLst>
          </p:cNvPr>
          <p:cNvPicPr>
            <a:picLocks noChangeAspect="1"/>
          </p:cNvPicPr>
          <p:nvPr/>
        </p:nvPicPr>
        <p:blipFill>
          <a:blip r:embed="rId2"/>
          <a:stretch>
            <a:fillRect/>
          </a:stretch>
        </p:blipFill>
        <p:spPr>
          <a:xfrm>
            <a:off x="0" y="0"/>
            <a:ext cx="8661398" cy="5420098"/>
          </a:xfrm>
          <a:prstGeom prst="rect">
            <a:avLst/>
          </a:prstGeom>
        </p:spPr>
      </p:pic>
    </p:spTree>
    <p:extLst>
      <p:ext uri="{BB962C8B-B14F-4D97-AF65-F5344CB8AC3E}">
        <p14:creationId xmlns:p14="http://schemas.microsoft.com/office/powerpoint/2010/main" val="327016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14B7AA-3063-CF4B-A504-7E36D5718F40}"/>
              </a:ext>
            </a:extLst>
          </p:cNvPr>
          <p:cNvPicPr>
            <a:picLocks noChangeAspect="1"/>
          </p:cNvPicPr>
          <p:nvPr/>
        </p:nvPicPr>
        <p:blipFill>
          <a:blip r:embed="rId2"/>
          <a:stretch>
            <a:fillRect/>
          </a:stretch>
        </p:blipFill>
        <p:spPr>
          <a:xfrm>
            <a:off x="4872599" y="-526275"/>
            <a:ext cx="4271401" cy="6196049"/>
          </a:xfrm>
          <a:prstGeom prst="rect">
            <a:avLst/>
          </a:prstGeom>
        </p:spPr>
      </p:pic>
      <p:pic>
        <p:nvPicPr>
          <p:cNvPr id="3" name="Picture 2">
            <a:extLst>
              <a:ext uri="{FF2B5EF4-FFF2-40B4-BE49-F238E27FC236}">
                <a16:creationId xmlns:a16="http://schemas.microsoft.com/office/drawing/2014/main" id="{656F3F40-01F5-3841-BA92-EDACF3324890}"/>
              </a:ext>
            </a:extLst>
          </p:cNvPr>
          <p:cNvPicPr>
            <a:picLocks noChangeAspect="1"/>
          </p:cNvPicPr>
          <p:nvPr/>
        </p:nvPicPr>
        <p:blipFill>
          <a:blip r:embed="rId3"/>
          <a:stretch>
            <a:fillRect/>
          </a:stretch>
        </p:blipFill>
        <p:spPr>
          <a:xfrm>
            <a:off x="-38637" y="-242514"/>
            <a:ext cx="5260306" cy="5628527"/>
          </a:xfrm>
          <a:prstGeom prst="rect">
            <a:avLst/>
          </a:prstGeom>
        </p:spPr>
      </p:pic>
    </p:spTree>
    <p:extLst>
      <p:ext uri="{BB962C8B-B14F-4D97-AF65-F5344CB8AC3E}">
        <p14:creationId xmlns:p14="http://schemas.microsoft.com/office/powerpoint/2010/main" val="1535397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2E37A-A0D3-C647-9516-30B541D612B0}"/>
              </a:ext>
            </a:extLst>
          </p:cNvPr>
          <p:cNvSpPr>
            <a:spLocks noGrp="1"/>
          </p:cNvSpPr>
          <p:nvPr>
            <p:ph type="title"/>
          </p:nvPr>
        </p:nvSpPr>
        <p:spPr/>
        <p:txBody>
          <a:bodyPr/>
          <a:lstStyle/>
          <a:p>
            <a:r>
              <a:rPr lang="en-US" dirty="0"/>
              <a:t>Object properties</a:t>
            </a:r>
          </a:p>
        </p:txBody>
      </p:sp>
      <p:sp>
        <p:nvSpPr>
          <p:cNvPr id="5" name="Text Placeholder 4">
            <a:extLst>
              <a:ext uri="{FF2B5EF4-FFF2-40B4-BE49-F238E27FC236}">
                <a16:creationId xmlns:a16="http://schemas.microsoft.com/office/drawing/2014/main" id="{1DBD7395-1937-4F4D-A883-2FF891868531}"/>
              </a:ext>
            </a:extLst>
          </p:cNvPr>
          <p:cNvSpPr>
            <a:spLocks noGrp="1"/>
          </p:cNvSpPr>
          <p:nvPr>
            <p:ph type="body" idx="1"/>
          </p:nvPr>
        </p:nvSpPr>
        <p:spPr/>
        <p:txBody>
          <a:bodyPr/>
          <a:lstStyle/>
          <a:p>
            <a:pPr marL="114300" indent="0">
              <a:buNone/>
            </a:pPr>
            <a:r>
              <a:rPr lang="en-US" dirty="0"/>
              <a:t>Containment: Objects may have contents (the bottle can have wine in it)</a:t>
            </a:r>
          </a:p>
          <a:p>
            <a:pPr marL="114300" indent="0">
              <a:buNone/>
            </a:pPr>
            <a:r>
              <a:rPr lang="en-US" dirty="0"/>
              <a:t>Weight: Objects have weight (some objects might be too heavy to lift)</a:t>
            </a:r>
          </a:p>
          <a:p>
            <a:pPr marL="114300" indent="0">
              <a:buNone/>
            </a:pPr>
            <a:r>
              <a:rPr lang="en-US" dirty="0"/>
              <a:t>Position: An object may be in, on, or under another object</a:t>
            </a:r>
          </a:p>
        </p:txBody>
      </p:sp>
    </p:spTree>
    <p:extLst>
      <p:ext uri="{BB962C8B-B14F-4D97-AF65-F5344CB8AC3E}">
        <p14:creationId xmlns:p14="http://schemas.microsoft.com/office/powerpoint/2010/main" val="3292350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3522-5BA4-4D49-8748-2F5EC659D0D4}"/>
              </a:ext>
            </a:extLst>
          </p:cNvPr>
          <p:cNvSpPr>
            <a:spLocks noGrp="1"/>
          </p:cNvSpPr>
          <p:nvPr>
            <p:ph type="title"/>
          </p:nvPr>
        </p:nvSpPr>
        <p:spPr/>
        <p:txBody>
          <a:bodyPr/>
          <a:lstStyle/>
          <a:p>
            <a:r>
              <a:rPr lang="en-US" dirty="0"/>
              <a:t>People are objects too</a:t>
            </a:r>
          </a:p>
        </p:txBody>
      </p:sp>
      <p:sp>
        <p:nvSpPr>
          <p:cNvPr id="3" name="Text Placeholder 2">
            <a:extLst>
              <a:ext uri="{FF2B5EF4-FFF2-40B4-BE49-F238E27FC236}">
                <a16:creationId xmlns:a16="http://schemas.microsoft.com/office/drawing/2014/main" id="{98FC301A-EF06-CC4A-81C5-DFFC69D39740}"/>
              </a:ext>
            </a:extLst>
          </p:cNvPr>
          <p:cNvSpPr>
            <a:spLocks noGrp="1"/>
          </p:cNvSpPr>
          <p:nvPr>
            <p:ph type="body" idx="1"/>
          </p:nvPr>
        </p:nvSpPr>
        <p:spPr/>
        <p:txBody>
          <a:bodyPr/>
          <a:lstStyle/>
          <a:p>
            <a:pPr marL="114300" indent="0">
              <a:buNone/>
            </a:pPr>
            <a:r>
              <a:rPr lang="en-US" dirty="0">
                <a:solidFill>
                  <a:schemeClr val="tx1">
                    <a:lumMod val="95000"/>
                  </a:schemeClr>
                </a:solidFill>
              </a:rPr>
              <a:t>In </a:t>
            </a:r>
            <a:r>
              <a:rPr lang="en-US" dirty="0" err="1">
                <a:solidFill>
                  <a:schemeClr val="tx1">
                    <a:lumMod val="95000"/>
                  </a:schemeClr>
                </a:solidFill>
              </a:rPr>
              <a:t>Zork</a:t>
            </a:r>
            <a:r>
              <a:rPr lang="en-US" dirty="0">
                <a:solidFill>
                  <a:schemeClr val="tx1">
                    <a:lumMod val="95000"/>
                  </a:schemeClr>
                </a:solidFill>
              </a:rPr>
              <a:t>, a handful of living opponents thwart the adventurer: </a:t>
            </a:r>
            <a:r>
              <a:rPr lang="en-US" b="1" dirty="0">
                <a:solidFill>
                  <a:schemeClr val="tx1">
                    <a:lumMod val="95000"/>
                  </a:schemeClr>
                </a:solidFill>
              </a:rPr>
              <a:t>the troll</a:t>
            </a:r>
            <a:r>
              <a:rPr lang="en-US" dirty="0">
                <a:solidFill>
                  <a:schemeClr val="tx1">
                    <a:lumMod val="95000"/>
                  </a:schemeClr>
                </a:solidFill>
              </a:rPr>
              <a:t>, who stays put in a single room and serves as an obstacle; </a:t>
            </a:r>
            <a:r>
              <a:rPr lang="en-US" b="1" dirty="0">
                <a:solidFill>
                  <a:schemeClr val="tx1">
                    <a:lumMod val="95000"/>
                  </a:schemeClr>
                </a:solidFill>
              </a:rPr>
              <a:t>the vampire bat</a:t>
            </a:r>
            <a:r>
              <a:rPr lang="en-US" dirty="0">
                <a:solidFill>
                  <a:schemeClr val="tx1">
                    <a:lumMod val="95000"/>
                  </a:schemeClr>
                </a:solidFill>
              </a:rPr>
              <a:t>, who can carry off the adventurer; </a:t>
            </a:r>
            <a:r>
              <a:rPr lang="en-US" b="1" dirty="0">
                <a:solidFill>
                  <a:schemeClr val="tx1">
                    <a:lumMod val="95000"/>
                  </a:schemeClr>
                </a:solidFill>
              </a:rPr>
              <a:t>the cyclops</a:t>
            </a:r>
            <a:r>
              <a:rPr lang="en-US" dirty="0">
                <a:solidFill>
                  <a:schemeClr val="tx1">
                    <a:lumMod val="95000"/>
                  </a:schemeClr>
                </a:solidFill>
              </a:rPr>
              <a:t>, who can dine on the adventurer; and </a:t>
            </a:r>
            <a:r>
              <a:rPr lang="en-US" b="1" dirty="0">
                <a:solidFill>
                  <a:schemeClr val="tx1">
                    <a:lumMod val="95000"/>
                  </a:schemeClr>
                </a:solidFill>
              </a:rPr>
              <a:t>the thief</a:t>
            </a:r>
            <a:r>
              <a:rPr lang="en-US" dirty="0">
                <a:solidFill>
                  <a:schemeClr val="tx1">
                    <a:lumMod val="95000"/>
                  </a:schemeClr>
                </a:solidFill>
              </a:rPr>
              <a:t>, who wanders around the underground areas stealing items from the adventurer.</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These people/opponents can be implemented as objects too.  People objects often have a special command for dialogue via “</a:t>
            </a:r>
            <a:r>
              <a:rPr lang="en-US" dirty="0">
                <a:solidFill>
                  <a:schemeClr val="tx1">
                    <a:lumMod val="95000"/>
                  </a:schemeClr>
                </a:solidFill>
                <a:latin typeface="Consolas" panose="020B0609020204030204" pitchFamily="49" charset="0"/>
              </a:rPr>
              <a:t>TALK TO</a:t>
            </a:r>
            <a:r>
              <a:rPr lang="en-US" dirty="0">
                <a:solidFill>
                  <a:schemeClr val="tx1">
                    <a:lumMod val="95000"/>
                  </a:schemeClr>
                </a:solidFill>
              </a:rPr>
              <a:t>”.</a:t>
            </a:r>
          </a:p>
        </p:txBody>
      </p:sp>
    </p:spTree>
    <p:extLst>
      <p:ext uri="{BB962C8B-B14F-4D97-AF65-F5344CB8AC3E}">
        <p14:creationId xmlns:p14="http://schemas.microsoft.com/office/powerpoint/2010/main" val="3899734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19D496-3525-C441-B667-791FD0668BEB}"/>
              </a:ext>
            </a:extLst>
          </p:cNvPr>
          <p:cNvSpPr>
            <a:spLocks noGrp="1"/>
          </p:cNvSpPr>
          <p:nvPr>
            <p:ph type="title"/>
          </p:nvPr>
        </p:nvSpPr>
        <p:spPr/>
        <p:txBody>
          <a:bodyPr/>
          <a:lstStyle/>
          <a:p>
            <a:r>
              <a:rPr lang="en-US" dirty="0"/>
              <a:t>Chris </a:t>
            </a:r>
            <a:r>
              <a:rPr lang="en-US" dirty="0" err="1"/>
              <a:t>Callison</a:t>
            </a:r>
            <a:r>
              <a:rPr lang="en-US" dirty="0"/>
              <a:t>-Burch</a:t>
            </a:r>
          </a:p>
        </p:txBody>
      </p:sp>
      <p:sp>
        <p:nvSpPr>
          <p:cNvPr id="4" name="Text Placeholder 3">
            <a:extLst>
              <a:ext uri="{FF2B5EF4-FFF2-40B4-BE49-F238E27FC236}">
                <a16:creationId xmlns:a16="http://schemas.microsoft.com/office/drawing/2014/main" id="{83E92D80-428E-8446-BC44-8D09980B58E1}"/>
              </a:ext>
            </a:extLst>
          </p:cNvPr>
          <p:cNvSpPr>
            <a:spLocks noGrp="1"/>
          </p:cNvSpPr>
          <p:nvPr>
            <p:ph type="body" idx="1"/>
          </p:nvPr>
        </p:nvSpPr>
        <p:spPr/>
        <p:txBody>
          <a:bodyPr/>
          <a:lstStyle/>
          <a:p>
            <a:pPr marL="139700" indent="0">
              <a:buNone/>
            </a:pPr>
            <a:r>
              <a:rPr lang="en-US" dirty="0">
                <a:solidFill>
                  <a:schemeClr val="tx1"/>
                </a:solidFill>
              </a:rPr>
              <a:t>Professor in CIS</a:t>
            </a:r>
          </a:p>
          <a:p>
            <a:pPr marL="139700" indent="0">
              <a:buNone/>
            </a:pPr>
            <a:endParaRPr lang="en-US" dirty="0">
              <a:solidFill>
                <a:schemeClr val="tx1"/>
              </a:solidFill>
            </a:endParaRPr>
          </a:p>
          <a:p>
            <a:pPr marL="139700" indent="0">
              <a:buNone/>
            </a:pPr>
            <a:r>
              <a:rPr lang="en-US" dirty="0">
                <a:solidFill>
                  <a:schemeClr val="tx1"/>
                </a:solidFill>
              </a:rPr>
              <a:t>Research Interests</a:t>
            </a:r>
          </a:p>
          <a:p>
            <a:r>
              <a:rPr lang="en-US" dirty="0">
                <a:solidFill>
                  <a:schemeClr val="tx1"/>
                </a:solidFill>
              </a:rPr>
              <a:t>Machine translation</a:t>
            </a:r>
          </a:p>
          <a:p>
            <a:r>
              <a:rPr lang="en-US" dirty="0">
                <a:solidFill>
                  <a:schemeClr val="tx1"/>
                </a:solidFill>
              </a:rPr>
              <a:t>Natural language understanding</a:t>
            </a:r>
          </a:p>
          <a:p>
            <a:r>
              <a:rPr lang="en-US" dirty="0">
                <a:solidFill>
                  <a:schemeClr val="tx1"/>
                </a:solidFill>
              </a:rPr>
              <a:t>Paraphrases</a:t>
            </a:r>
          </a:p>
          <a:p>
            <a:endParaRPr lang="en-US" dirty="0">
              <a:solidFill>
                <a:schemeClr val="tx1"/>
              </a:solidFill>
            </a:endParaRPr>
          </a:p>
          <a:p>
            <a:pPr marL="139700" indent="0">
              <a:buNone/>
            </a:pPr>
            <a:r>
              <a:rPr lang="en-US">
                <a:solidFill>
                  <a:schemeClr val="tx1"/>
                </a:solidFill>
              </a:rPr>
              <a:t>Fun </a:t>
            </a:r>
            <a:r>
              <a:rPr lang="en-US" dirty="0">
                <a:solidFill>
                  <a:schemeClr val="tx1"/>
                </a:solidFill>
              </a:rPr>
              <a:t>fact: </a:t>
            </a:r>
          </a:p>
          <a:p>
            <a:r>
              <a:rPr lang="en-US" dirty="0">
                <a:solidFill>
                  <a:schemeClr val="tx1"/>
                </a:solidFill>
              </a:rPr>
              <a:t>I have an army of 200+ R2D2s in my office</a:t>
            </a:r>
          </a:p>
          <a:p>
            <a:endParaRPr lang="en-US" dirty="0">
              <a:solidFill>
                <a:schemeClr val="tx1"/>
              </a:solidFill>
            </a:endParaRPr>
          </a:p>
        </p:txBody>
      </p:sp>
      <p:pic>
        <p:nvPicPr>
          <p:cNvPr id="6" name="Picture 5" descr="A picture containing person, outdoor, building, young&#10;&#10;Description automatically generated">
            <a:extLst>
              <a:ext uri="{FF2B5EF4-FFF2-40B4-BE49-F238E27FC236}">
                <a16:creationId xmlns:a16="http://schemas.microsoft.com/office/drawing/2014/main" id="{8E7224EA-A8D2-514E-8C6E-3152BDE6DBE7}"/>
              </a:ext>
            </a:extLst>
          </p:cNvPr>
          <p:cNvPicPr>
            <a:picLocks noChangeAspect="1"/>
          </p:cNvPicPr>
          <p:nvPr/>
        </p:nvPicPr>
        <p:blipFill>
          <a:blip r:embed="rId3"/>
          <a:stretch>
            <a:fillRect/>
          </a:stretch>
        </p:blipFill>
        <p:spPr>
          <a:xfrm>
            <a:off x="5286375" y="0"/>
            <a:ext cx="3857625" cy="5143500"/>
          </a:xfrm>
          <a:prstGeom prst="rect">
            <a:avLst/>
          </a:prstGeom>
        </p:spPr>
      </p:pic>
    </p:spTree>
    <p:extLst>
      <p:ext uri="{BB962C8B-B14F-4D97-AF65-F5344CB8AC3E}">
        <p14:creationId xmlns:p14="http://schemas.microsoft.com/office/powerpoint/2010/main" val="99715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4852-4693-C449-B1FF-E7F1377BC14D}"/>
              </a:ext>
            </a:extLst>
          </p:cNvPr>
          <p:cNvSpPr>
            <a:spLocks noGrp="1"/>
          </p:cNvSpPr>
          <p:nvPr>
            <p:ph type="title"/>
          </p:nvPr>
        </p:nvSpPr>
        <p:spPr/>
        <p:txBody>
          <a:bodyPr/>
          <a:lstStyle/>
          <a:p>
            <a:r>
              <a:rPr lang="en-US" dirty="0"/>
              <a:t>Vehicles and Robots</a:t>
            </a:r>
          </a:p>
        </p:txBody>
      </p:sp>
      <p:sp>
        <p:nvSpPr>
          <p:cNvPr id="4" name="Text Placeholder 3">
            <a:extLst>
              <a:ext uri="{FF2B5EF4-FFF2-40B4-BE49-F238E27FC236}">
                <a16:creationId xmlns:a16="http://schemas.microsoft.com/office/drawing/2014/main" id="{E5F3BA6B-D622-3C4F-8C7F-057633A393A2}"/>
              </a:ext>
            </a:extLst>
          </p:cNvPr>
          <p:cNvSpPr>
            <a:spLocks noGrp="1"/>
          </p:cNvSpPr>
          <p:nvPr>
            <p:ph type="body" idx="1"/>
          </p:nvPr>
        </p:nvSpPr>
        <p:spPr/>
        <p:txBody>
          <a:bodyPr/>
          <a:lstStyle/>
          <a:p>
            <a:pPr marL="114300" indent="0">
              <a:buNone/>
            </a:pPr>
            <a:r>
              <a:rPr lang="en-US" dirty="0" err="1"/>
              <a:t>Zork</a:t>
            </a:r>
            <a:r>
              <a:rPr lang="en-US" dirty="0"/>
              <a:t> included vehicles including a hot air balloon and a boat. They were implemented as if they were mobile rooms.</a:t>
            </a:r>
          </a:p>
          <a:p>
            <a:pPr marL="114300" indent="0">
              <a:buNone/>
            </a:pPr>
            <a:endParaRPr lang="en-US" dirty="0"/>
          </a:p>
          <a:p>
            <a:pPr marL="114300" indent="0">
              <a:buNone/>
            </a:pPr>
            <a:r>
              <a:rPr lang="en-US" dirty="0"/>
              <a:t>It also had a robot that the player had to command in order to get through one section of the game.</a:t>
            </a:r>
          </a:p>
          <a:p>
            <a:pPr marL="114300" indent="0">
              <a:buNone/>
            </a:pPr>
            <a:endParaRPr lang="en-US" dirty="0"/>
          </a:p>
        </p:txBody>
      </p:sp>
    </p:spTree>
    <p:extLst>
      <p:ext uri="{BB962C8B-B14F-4D97-AF65-F5344CB8AC3E}">
        <p14:creationId xmlns:p14="http://schemas.microsoft.com/office/powerpoint/2010/main" val="3176376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Commands</a:t>
            </a:r>
            <a:endParaRPr dirty="0"/>
          </a:p>
        </p:txBody>
      </p:sp>
      <p:sp>
        <p:nvSpPr>
          <p:cNvPr id="141" name="Google Shape;141;p2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2" name="Google Shape;142;p2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t>Players input simple sentences such as “</a:t>
            </a:r>
            <a:r>
              <a:rPr lang="en-US" dirty="0">
                <a:latin typeface="Consolas" panose="020B0609020204030204" pitchFamily="49" charset="0"/>
              </a:rPr>
              <a:t>get key</a:t>
            </a:r>
            <a:r>
              <a:rPr lang="en-US" dirty="0"/>
              <a:t>” or “</a:t>
            </a:r>
            <a:r>
              <a:rPr lang="en-US" dirty="0">
                <a:latin typeface="Consolas" panose="020B0609020204030204" pitchFamily="49" charset="0"/>
              </a:rPr>
              <a:t>go east</a:t>
            </a:r>
            <a:r>
              <a:rPr lang="en-US" dirty="0"/>
              <a:t>”, which are interpreted by a text parser. Parsers may vary in sophistication; the first text adventure parsers could only handle two-word sentences in the form of </a:t>
            </a:r>
            <a:r>
              <a:rPr lang="en-US" b="1" dirty="0"/>
              <a:t>verb-noun</a:t>
            </a:r>
            <a:r>
              <a:rPr lang="en-US" dirty="0"/>
              <a:t> pairs. </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0" y="-36725"/>
            <a:ext cx="4669325" cy="5368587"/>
          </a:xfrm>
          <a:prstGeom prst="rect">
            <a:avLst/>
          </a:prstGeom>
          <a:noFill/>
          <a:ln>
            <a:noFill/>
          </a:ln>
        </p:spPr>
      </p:pic>
      <p:pic>
        <p:nvPicPr>
          <p:cNvPr id="148" name="Google Shape;148;p26"/>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4669325" y="-112374"/>
            <a:ext cx="4386550" cy="5517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1DAA5562-2DD5-3441-AEA4-9E1472F43F0B}"/>
              </a:ext>
            </a:extLst>
          </p:cNvPr>
          <p:cNvPicPr>
            <a:picLocks noChangeAspect="1"/>
          </p:cNvPicPr>
          <p:nvPr/>
        </p:nvPicPr>
        <p:blipFill>
          <a:blip r:embed="rId2"/>
          <a:stretch>
            <a:fillRect/>
          </a:stretch>
        </p:blipFill>
        <p:spPr>
          <a:xfrm>
            <a:off x="668761" y="-216278"/>
            <a:ext cx="7806478" cy="5576056"/>
          </a:xfrm>
          <a:prstGeom prst="rect">
            <a:avLst/>
          </a:prstGeom>
        </p:spPr>
      </p:pic>
    </p:spTree>
    <p:extLst>
      <p:ext uri="{BB962C8B-B14F-4D97-AF65-F5344CB8AC3E}">
        <p14:creationId xmlns:p14="http://schemas.microsoft.com/office/powerpoint/2010/main" val="595608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5" title="GET LAMP: The Text Adventure Documentary">
            <a:hlinkClick r:id="" action="ppaction://media"/>
            <a:extLst>
              <a:ext uri="{FF2B5EF4-FFF2-40B4-BE49-F238E27FC236}">
                <a16:creationId xmlns:a16="http://schemas.microsoft.com/office/drawing/2014/main" id="{97D63F38-C626-4CAA-ABF8-3A7F133AAE28}"/>
              </a:ext>
            </a:extLst>
          </p:cNvPr>
          <p:cNvPicPr>
            <a:picLocks noRot="1" noChangeAspect="1"/>
          </p:cNvPicPr>
          <p:nvPr>
            <a:videoFile r:link="rId1"/>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09415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0D265-3DAA-5A4E-A271-BA71396155D8}"/>
              </a:ext>
            </a:extLst>
          </p:cNvPr>
          <p:cNvSpPr>
            <a:spLocks noGrp="1"/>
          </p:cNvSpPr>
          <p:nvPr>
            <p:ph type="title"/>
          </p:nvPr>
        </p:nvSpPr>
        <p:spPr>
          <a:xfrm>
            <a:off x="311700" y="445025"/>
            <a:ext cx="8520600" cy="572700"/>
          </a:xfrm>
          <a:prstGeom prst="rect">
            <a:avLst/>
          </a:prstGeom>
          <a:noFill/>
          <a:ln>
            <a:noFill/>
          </a:ln>
        </p:spPr>
        <p:txBody>
          <a:bodyPr wrap="square" anchor="t">
            <a:normAutofit/>
          </a:bodyPr>
          <a:lstStyle/>
          <a:p>
            <a:pPr>
              <a:lnSpc>
                <a:spcPct val="90000"/>
              </a:lnSpc>
            </a:pPr>
            <a:r>
              <a:rPr lang="en-US"/>
              <a:t>Early Parsers</a:t>
            </a:r>
          </a:p>
        </p:txBody>
      </p:sp>
      <p:graphicFrame>
        <p:nvGraphicFramePr>
          <p:cNvPr id="7" name="Text Placeholder 2">
            <a:extLst>
              <a:ext uri="{FF2B5EF4-FFF2-40B4-BE49-F238E27FC236}">
                <a16:creationId xmlns:a16="http://schemas.microsoft.com/office/drawing/2014/main" id="{FD7CC2C1-A454-4839-8FEF-1BA706A1D3A3}"/>
              </a:ext>
            </a:extLst>
          </p:cNvPr>
          <p:cNvGraphicFramePr/>
          <p:nvPr>
            <p:extLst>
              <p:ext uri="{D42A27DB-BD31-4B8C-83A1-F6EECF244321}">
                <p14:modId xmlns:p14="http://schemas.microsoft.com/office/powerpoint/2010/main" val="1668133613"/>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32233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9F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79219C-188E-7D45-B736-41BD04AEFA2C}"/>
              </a:ext>
            </a:extLst>
          </p:cNvPr>
          <p:cNvPicPr>
            <a:picLocks noChangeAspect="1"/>
          </p:cNvPicPr>
          <p:nvPr/>
        </p:nvPicPr>
        <p:blipFill>
          <a:blip r:embed="rId2"/>
          <a:stretch>
            <a:fillRect/>
          </a:stretch>
        </p:blipFill>
        <p:spPr>
          <a:xfrm>
            <a:off x="714375" y="0"/>
            <a:ext cx="7715250" cy="5143500"/>
          </a:xfrm>
          <a:prstGeom prst="rect">
            <a:avLst/>
          </a:prstGeom>
        </p:spPr>
      </p:pic>
    </p:spTree>
    <p:extLst>
      <p:ext uri="{BB962C8B-B14F-4D97-AF65-F5344CB8AC3E}">
        <p14:creationId xmlns:p14="http://schemas.microsoft.com/office/powerpoint/2010/main" val="4060109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F650-5DA2-EA4D-84A9-091D4AF6CB34}"/>
              </a:ext>
            </a:extLst>
          </p:cNvPr>
          <p:cNvSpPr>
            <a:spLocks noGrp="1"/>
          </p:cNvSpPr>
          <p:nvPr>
            <p:ph type="title"/>
          </p:nvPr>
        </p:nvSpPr>
        <p:spPr/>
        <p:txBody>
          <a:bodyPr/>
          <a:lstStyle/>
          <a:p>
            <a:r>
              <a:rPr lang="en-US" dirty="0"/>
              <a:t>I saw the girl with the telescope.</a:t>
            </a:r>
          </a:p>
        </p:txBody>
      </p:sp>
      <p:pic>
        <p:nvPicPr>
          <p:cNvPr id="4" name="Picture 3">
            <a:extLst>
              <a:ext uri="{FF2B5EF4-FFF2-40B4-BE49-F238E27FC236}">
                <a16:creationId xmlns:a16="http://schemas.microsoft.com/office/drawing/2014/main" id="{9EEB1161-FFC5-CD49-B15E-95A618AF38A0}"/>
              </a:ext>
            </a:extLst>
          </p:cNvPr>
          <p:cNvPicPr>
            <a:picLocks noChangeAspect="1"/>
          </p:cNvPicPr>
          <p:nvPr/>
        </p:nvPicPr>
        <p:blipFill>
          <a:blip r:embed="rId2"/>
          <a:stretch>
            <a:fillRect/>
          </a:stretch>
        </p:blipFill>
        <p:spPr>
          <a:xfrm>
            <a:off x="1433453" y="1017725"/>
            <a:ext cx="6277093" cy="4686897"/>
          </a:xfrm>
          <a:prstGeom prst="rect">
            <a:avLst/>
          </a:prstGeom>
        </p:spPr>
      </p:pic>
    </p:spTree>
    <p:extLst>
      <p:ext uri="{BB962C8B-B14F-4D97-AF65-F5344CB8AC3E}">
        <p14:creationId xmlns:p14="http://schemas.microsoft.com/office/powerpoint/2010/main" val="2469372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F650-5DA2-EA4D-84A9-091D4AF6CB34}"/>
              </a:ext>
            </a:extLst>
          </p:cNvPr>
          <p:cNvSpPr>
            <a:spLocks noGrp="1"/>
          </p:cNvSpPr>
          <p:nvPr>
            <p:ph type="title"/>
          </p:nvPr>
        </p:nvSpPr>
        <p:spPr/>
        <p:txBody>
          <a:bodyPr/>
          <a:lstStyle/>
          <a:p>
            <a:r>
              <a:rPr lang="en-US" dirty="0"/>
              <a:t>I saw the girl with the telescope.</a:t>
            </a:r>
          </a:p>
        </p:txBody>
      </p:sp>
      <p:pic>
        <p:nvPicPr>
          <p:cNvPr id="5" name="Picture 4">
            <a:extLst>
              <a:ext uri="{FF2B5EF4-FFF2-40B4-BE49-F238E27FC236}">
                <a16:creationId xmlns:a16="http://schemas.microsoft.com/office/drawing/2014/main" id="{8AD1E868-9985-5643-B396-2BB2E02EFD8B}"/>
              </a:ext>
            </a:extLst>
          </p:cNvPr>
          <p:cNvPicPr>
            <a:picLocks noChangeAspect="1"/>
          </p:cNvPicPr>
          <p:nvPr/>
        </p:nvPicPr>
        <p:blipFill>
          <a:blip r:embed="rId2"/>
          <a:stretch>
            <a:fillRect/>
          </a:stretch>
        </p:blipFill>
        <p:spPr>
          <a:xfrm flipH="1">
            <a:off x="621771" y="1938867"/>
            <a:ext cx="4504530" cy="2983000"/>
          </a:xfrm>
          <a:prstGeom prst="rect">
            <a:avLst/>
          </a:prstGeom>
        </p:spPr>
      </p:pic>
      <p:pic>
        <p:nvPicPr>
          <p:cNvPr id="7" name="Picture 6" descr="A person sitting on a bench&#10;&#10;Description automatically generated">
            <a:extLst>
              <a:ext uri="{FF2B5EF4-FFF2-40B4-BE49-F238E27FC236}">
                <a16:creationId xmlns:a16="http://schemas.microsoft.com/office/drawing/2014/main" id="{6B232AD6-AC2E-054D-898A-A623353C57B9}"/>
              </a:ext>
            </a:extLst>
          </p:cNvPr>
          <p:cNvPicPr>
            <a:picLocks noChangeAspect="1"/>
          </p:cNvPicPr>
          <p:nvPr/>
        </p:nvPicPr>
        <p:blipFill>
          <a:blip r:embed="rId3"/>
          <a:stretch>
            <a:fillRect/>
          </a:stretch>
        </p:blipFill>
        <p:spPr>
          <a:xfrm>
            <a:off x="6029854" y="611325"/>
            <a:ext cx="2492375" cy="3323167"/>
          </a:xfrm>
          <a:prstGeom prst="rect">
            <a:avLst/>
          </a:prstGeom>
        </p:spPr>
      </p:pic>
    </p:spTree>
    <p:extLst>
      <p:ext uri="{BB962C8B-B14F-4D97-AF65-F5344CB8AC3E}">
        <p14:creationId xmlns:p14="http://schemas.microsoft.com/office/powerpoint/2010/main" val="1722207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B553F-6350-404D-B584-008F7E6C7A29}"/>
              </a:ext>
            </a:extLst>
          </p:cNvPr>
          <p:cNvSpPr>
            <a:spLocks noGrp="1"/>
          </p:cNvSpPr>
          <p:nvPr>
            <p:ph type="title"/>
          </p:nvPr>
        </p:nvSpPr>
        <p:spPr/>
        <p:txBody>
          <a:bodyPr/>
          <a:lstStyle/>
          <a:p>
            <a:r>
              <a:rPr lang="en-US" dirty="0"/>
              <a:t>Vocabulary</a:t>
            </a:r>
          </a:p>
        </p:txBody>
      </p:sp>
      <p:sp>
        <p:nvSpPr>
          <p:cNvPr id="5" name="Text Placeholder 4">
            <a:extLst>
              <a:ext uri="{FF2B5EF4-FFF2-40B4-BE49-F238E27FC236}">
                <a16:creationId xmlns:a16="http://schemas.microsoft.com/office/drawing/2014/main" id="{5B9F803B-4A0D-0C48-92F6-7621AA1A0F4F}"/>
              </a:ext>
            </a:extLst>
          </p:cNvPr>
          <p:cNvSpPr>
            <a:spLocks noGrp="1"/>
          </p:cNvSpPr>
          <p:nvPr>
            <p:ph type="body" idx="1"/>
          </p:nvPr>
        </p:nvSpPr>
        <p:spPr/>
        <p:txBody>
          <a:bodyPr/>
          <a:lstStyle/>
          <a:p>
            <a:r>
              <a:rPr lang="en-US" dirty="0"/>
              <a:t>The original </a:t>
            </a:r>
            <a:r>
              <a:rPr lang="en-US" dirty="0" err="1"/>
              <a:t>Zork</a:t>
            </a:r>
            <a:r>
              <a:rPr lang="en-US" dirty="0"/>
              <a:t> I (1980) had a 600-word vocabulary. </a:t>
            </a:r>
          </a:p>
          <a:p>
            <a:r>
              <a:rPr lang="en-US" dirty="0"/>
              <a:t>Trinity (1986) could understand stand 2,120 different words. </a:t>
            </a:r>
          </a:p>
        </p:txBody>
      </p:sp>
    </p:spTree>
    <p:extLst>
      <p:ext uri="{BB962C8B-B14F-4D97-AF65-F5344CB8AC3E}">
        <p14:creationId xmlns:p14="http://schemas.microsoft.com/office/powerpoint/2010/main" val="2374848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86DCC3-2524-4DC8-A5A5-315874F0CD48}"/>
              </a:ext>
            </a:extLst>
          </p:cNvPr>
          <p:cNvSpPr>
            <a:spLocks noGrp="1"/>
          </p:cNvSpPr>
          <p:nvPr>
            <p:ph type="title"/>
          </p:nvPr>
        </p:nvSpPr>
        <p:spPr>
          <a:xfrm>
            <a:off x="311700" y="445025"/>
            <a:ext cx="8520600" cy="572700"/>
          </a:xfrm>
          <a:prstGeom prst="rect">
            <a:avLst/>
          </a:prstGeom>
          <a:noFill/>
          <a:ln>
            <a:noFill/>
          </a:ln>
        </p:spPr>
        <p:txBody>
          <a:bodyPr wrap="square" anchor="t">
            <a:normAutofit/>
          </a:bodyPr>
          <a:lstStyle/>
          <a:p>
            <a:pPr>
              <a:lnSpc>
                <a:spcPct val="90000"/>
              </a:lnSpc>
            </a:pPr>
            <a:r>
              <a:rPr lang="en-US" dirty="0"/>
              <a:t>Today’s Class</a:t>
            </a:r>
          </a:p>
        </p:txBody>
      </p:sp>
      <p:sp>
        <p:nvSpPr>
          <p:cNvPr id="3" name="Slide Number Placeholder 2" hidden="1">
            <a:extLst>
              <a:ext uri="{FF2B5EF4-FFF2-40B4-BE49-F238E27FC236}">
                <a16:creationId xmlns:a16="http://schemas.microsoft.com/office/drawing/2014/main" id="{165CDB49-11E4-40F7-A882-AC4FDE83658A}"/>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5</a:t>
            </a:fld>
            <a:endParaRPr lang="en"/>
          </a:p>
        </p:txBody>
      </p:sp>
      <p:graphicFrame>
        <p:nvGraphicFramePr>
          <p:cNvPr id="7" name="Text Placeholder 4">
            <a:extLst>
              <a:ext uri="{FF2B5EF4-FFF2-40B4-BE49-F238E27FC236}">
                <a16:creationId xmlns:a16="http://schemas.microsoft.com/office/drawing/2014/main" id="{99339E13-79A1-4E80-A053-C12F0E297B5E}"/>
              </a:ext>
            </a:extLst>
          </p:cNvPr>
          <p:cNvGraphicFramePr/>
          <p:nvPr>
            <p:extLst>
              <p:ext uri="{D42A27DB-BD31-4B8C-83A1-F6EECF244321}">
                <p14:modId xmlns:p14="http://schemas.microsoft.com/office/powerpoint/2010/main" val="108531948"/>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931892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B2F8-F335-9A4F-85D5-CDDFD75E588A}"/>
              </a:ext>
            </a:extLst>
          </p:cNvPr>
          <p:cNvSpPr>
            <a:spLocks noGrp="1"/>
          </p:cNvSpPr>
          <p:nvPr>
            <p:ph type="title"/>
          </p:nvPr>
        </p:nvSpPr>
        <p:spPr/>
        <p:txBody>
          <a:bodyPr/>
          <a:lstStyle/>
          <a:p>
            <a:r>
              <a:rPr lang="en-US" dirty="0"/>
              <a:t>Basic Linguistics</a:t>
            </a:r>
          </a:p>
        </p:txBody>
      </p:sp>
      <p:sp>
        <p:nvSpPr>
          <p:cNvPr id="3" name="Text Placeholder 2">
            <a:extLst>
              <a:ext uri="{FF2B5EF4-FFF2-40B4-BE49-F238E27FC236}">
                <a16:creationId xmlns:a16="http://schemas.microsoft.com/office/drawing/2014/main" id="{4535E010-30FA-1940-AB80-07F3080F1CF8}"/>
              </a:ext>
            </a:extLst>
          </p:cNvPr>
          <p:cNvSpPr>
            <a:spLocks noGrp="1"/>
          </p:cNvSpPr>
          <p:nvPr>
            <p:ph type="body" idx="1"/>
          </p:nvPr>
        </p:nvSpPr>
        <p:spPr/>
        <p:txBody>
          <a:bodyPr/>
          <a:lstStyle/>
          <a:p>
            <a:pPr marL="114300" indent="0">
              <a:buNone/>
            </a:pPr>
            <a:r>
              <a:rPr lang="en-US" b="1" dirty="0"/>
              <a:t>Stop words: </a:t>
            </a:r>
            <a:r>
              <a:rPr lang="en-US" dirty="0"/>
              <a:t>Function words like “the” could be stripped from user input, so that “GET THE LAMP” was sent to the parser as “GET LAMP”.</a:t>
            </a:r>
          </a:p>
          <a:p>
            <a:pPr marL="114300" indent="0">
              <a:buNone/>
            </a:pPr>
            <a:endParaRPr lang="en-US" b="1" dirty="0"/>
          </a:p>
          <a:p>
            <a:pPr marL="114300" indent="0">
              <a:buNone/>
            </a:pPr>
            <a:r>
              <a:rPr lang="en-US" b="1" dirty="0"/>
              <a:t>Prepositions: </a:t>
            </a:r>
            <a:r>
              <a:rPr lang="en-US" dirty="0"/>
              <a:t>“LOOK AT” and “LOOK UNDER” were only considered different by the parser if they were implemented as separate verbs and mapped onto different actions.</a:t>
            </a:r>
          </a:p>
          <a:p>
            <a:pPr marL="114300" indent="0">
              <a:buNone/>
            </a:pPr>
            <a:endParaRPr lang="en-US" dirty="0"/>
          </a:p>
          <a:p>
            <a:pPr marL="114300" indent="0">
              <a:buNone/>
            </a:pPr>
            <a:r>
              <a:rPr lang="en-US" b="1" dirty="0"/>
              <a:t>Direct and indirect objects: </a:t>
            </a:r>
            <a:r>
              <a:rPr lang="en-US" dirty="0"/>
              <a:t>Some parsers recognized direct and indirect objects like GIVE [THE BOOK] TO [DAPHNE].</a:t>
            </a:r>
          </a:p>
        </p:txBody>
      </p:sp>
    </p:spTree>
    <p:extLst>
      <p:ext uri="{BB962C8B-B14F-4D97-AF65-F5344CB8AC3E}">
        <p14:creationId xmlns:p14="http://schemas.microsoft.com/office/powerpoint/2010/main" val="415804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ctrTitle"/>
          </p:nvPr>
        </p:nvSpPr>
        <p:spPr>
          <a:xfrm>
            <a:off x="311708" y="744575"/>
            <a:ext cx="8520600" cy="2052600"/>
          </a:xfrm>
          <a:prstGeom prst="rect">
            <a:avLst/>
          </a:prstGeom>
          <a:noFill/>
          <a:ln>
            <a:noFill/>
          </a:ln>
        </p:spPr>
        <p:txBody>
          <a:bodyPr wrap="square" anchor="b">
            <a:normAutofit fontScale="90000"/>
          </a:bodyPr>
          <a:lstStyle/>
          <a:p>
            <a:r>
              <a:rPr lang="en-US" dirty="0"/>
              <a:t>“</a:t>
            </a:r>
            <a:r>
              <a:rPr lang="en-US" sz="5100" dirty="0">
                <a:latin typeface="Consolas" panose="020B0609020204030204" pitchFamily="49" charset="0"/>
              </a:rPr>
              <a:t>open the red box with the green key then go north</a:t>
            </a:r>
            <a:r>
              <a:rPr lang="en-US" dirty="0"/>
              <a:t>”.</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subTitle" idx="1"/>
          </p:nvPr>
        </p:nvSpPr>
        <p:spPr>
          <a:xfrm>
            <a:off x="311700" y="2834124"/>
            <a:ext cx="8520600" cy="1184083"/>
          </a:xfrm>
          <a:prstGeom prst="rect">
            <a:avLst/>
          </a:prstGeom>
          <a:noFill/>
          <a:ln>
            <a:noFill/>
          </a:ln>
        </p:spPr>
        <p:txBody>
          <a:bodyPr wrap="square" anchor="t">
            <a:normAutofit/>
          </a:bodyPr>
          <a:lstStyle/>
          <a:p>
            <a:pPr>
              <a:lnSpc>
                <a:spcPct val="90000"/>
              </a:lnSpc>
              <a:spcAft>
                <a:spcPts val="600"/>
              </a:spcAft>
            </a:pPr>
            <a:r>
              <a:rPr lang="en-US" sz="1800" dirty="0"/>
              <a:t>Later parsers, such as those built on ZIL (</a:t>
            </a:r>
            <a:r>
              <a:rPr lang="en-US" sz="1800" dirty="0" err="1"/>
              <a:t>Zork</a:t>
            </a:r>
            <a:r>
              <a:rPr lang="en-US" sz="1800" dirty="0"/>
              <a:t> Implementation Language), could understand complete sentences. They could handle more complex inputs. </a:t>
            </a:r>
          </a:p>
          <a:p>
            <a:pPr marL="114300" indent="0">
              <a:lnSpc>
                <a:spcPct val="90000"/>
              </a:lnSpc>
              <a:spcAft>
                <a:spcPts val="600"/>
              </a:spcAft>
              <a:buNone/>
            </a:pPr>
            <a:endParaRPr lang="en-US" sz="1800" dirty="0"/>
          </a:p>
        </p:txBody>
      </p:sp>
    </p:spTree>
    <p:extLst>
      <p:ext uri="{BB962C8B-B14F-4D97-AF65-F5344CB8AC3E}">
        <p14:creationId xmlns:p14="http://schemas.microsoft.com/office/powerpoint/2010/main" val="2707131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8625-08D4-0A49-AC7F-158D9440073D}"/>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dirty="0"/>
              <a:t>Z-machine</a:t>
            </a:r>
          </a:p>
        </p:txBody>
      </p:sp>
      <p:sp>
        <p:nvSpPr>
          <p:cNvPr id="3" name="Text Placeholder 2">
            <a:extLst>
              <a:ext uri="{FF2B5EF4-FFF2-40B4-BE49-F238E27FC236}">
                <a16:creationId xmlns:a16="http://schemas.microsoft.com/office/drawing/2014/main" id="{F9B83CDA-E46D-8E4B-895C-6EDB53D3D0C6}"/>
              </a:ext>
            </a:extLst>
          </p:cNvPr>
          <p:cNvSpPr>
            <a:spLocks noGrp="1"/>
          </p:cNvSpPr>
          <p:nvPr>
            <p:ph type="body" idx="1"/>
          </p:nvPr>
        </p:nvSpPr>
        <p:spPr>
          <a:xfrm>
            <a:off x="311700" y="3152225"/>
            <a:ext cx="8520600" cy="1300800"/>
          </a:xfrm>
          <a:prstGeom prst="rect">
            <a:avLst/>
          </a:prstGeom>
          <a:noFill/>
          <a:ln>
            <a:noFill/>
          </a:ln>
        </p:spPr>
        <p:txBody>
          <a:bodyPr wrap="square" anchor="t">
            <a:noAutofit/>
          </a:bodyPr>
          <a:lstStyle/>
          <a:p>
            <a:pPr marL="114300" indent="0">
              <a:lnSpc>
                <a:spcPct val="105000"/>
              </a:lnSpc>
              <a:spcAft>
                <a:spcPts val="600"/>
              </a:spcAft>
              <a:buNone/>
            </a:pPr>
            <a:r>
              <a:rPr lang="en-US" sz="1400" dirty="0"/>
              <a:t>Infocom developed a virtual machine to deploy standardized “story files” on many platforms. The Infocom parser was the best of its era. It accepted complex, complete sentence commands when its competitors’ parsers were restricted to simple two-word verb-noun combinations. Its parser was actively upgraded, and later games would ‘understand’ multiple sentence input: ‘pick up the gem and put it in my bag. take the newspaper clipping out of my bag then burn it with the book of matches’.</a:t>
            </a:r>
          </a:p>
        </p:txBody>
      </p:sp>
    </p:spTree>
    <p:extLst>
      <p:ext uri="{BB962C8B-B14F-4D97-AF65-F5344CB8AC3E}">
        <p14:creationId xmlns:p14="http://schemas.microsoft.com/office/powerpoint/2010/main" val="2609492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B1AA29-CBF3-1648-9D3A-1CD1BD067441}"/>
              </a:ext>
            </a:extLst>
          </p:cNvPr>
          <p:cNvSpPr/>
          <p:nvPr/>
        </p:nvSpPr>
        <p:spPr>
          <a:xfrm>
            <a:off x="1954251" y="4835723"/>
            <a:ext cx="5235498" cy="307777"/>
          </a:xfrm>
          <a:prstGeom prst="rect">
            <a:avLst/>
          </a:prstGeom>
        </p:spPr>
        <p:txBody>
          <a:bodyPr wrap="squar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=2361</a:t>
            </a:r>
            <a:endParaRPr lang="en-US" dirty="0"/>
          </a:p>
        </p:txBody>
      </p:sp>
      <p:pic>
        <p:nvPicPr>
          <p:cNvPr id="4" name="Online Media 6" title="GET LAMP: The Text Adventure Documentary">
            <a:hlinkClick r:id="" action="ppaction://media"/>
            <a:extLst>
              <a:ext uri="{FF2B5EF4-FFF2-40B4-BE49-F238E27FC236}">
                <a16:creationId xmlns:a16="http://schemas.microsoft.com/office/drawing/2014/main" id="{E46180D6-2E1D-4914-B029-B563F31B9CAF}"/>
              </a:ext>
            </a:extLst>
          </p:cNvPr>
          <p:cNvPicPr>
            <a:picLocks noRot="1" noChangeAspect="1"/>
          </p:cNvPicPr>
          <p:nvPr>
            <a:videoFile r:link="rId1"/>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07638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C2C67-B4F2-4845-A647-6EAC02418114}"/>
              </a:ext>
            </a:extLst>
          </p:cNvPr>
          <p:cNvSpPr>
            <a:spLocks noGrp="1"/>
          </p:cNvSpPr>
          <p:nvPr>
            <p:ph type="title"/>
          </p:nvPr>
        </p:nvSpPr>
        <p:spPr>
          <a:xfrm>
            <a:off x="311700" y="445025"/>
            <a:ext cx="8520600" cy="572700"/>
          </a:xfrm>
          <a:prstGeom prst="rect">
            <a:avLst/>
          </a:prstGeom>
          <a:noFill/>
          <a:ln>
            <a:noFill/>
          </a:ln>
        </p:spPr>
        <p:txBody>
          <a:bodyPr wrap="square" anchor="t">
            <a:normAutofit/>
          </a:bodyPr>
          <a:lstStyle/>
          <a:p>
            <a:pPr>
              <a:lnSpc>
                <a:spcPct val="90000"/>
              </a:lnSpc>
            </a:pPr>
            <a:r>
              <a:rPr lang="en-US"/>
              <a:t>Why were parsers so bad?</a:t>
            </a:r>
          </a:p>
        </p:txBody>
      </p:sp>
      <p:graphicFrame>
        <p:nvGraphicFramePr>
          <p:cNvPr id="10" name="Text Placeholder 3">
            <a:extLst>
              <a:ext uri="{FF2B5EF4-FFF2-40B4-BE49-F238E27FC236}">
                <a16:creationId xmlns:a16="http://schemas.microsoft.com/office/drawing/2014/main" id="{E84C0B0F-8618-44F9-B6A1-ABE38EAFDB21}"/>
              </a:ext>
            </a:extLst>
          </p:cNvPr>
          <p:cNvGraphicFramePr>
            <a:graphicFrameLocks noGrp="1"/>
          </p:cNvGraphicFramePr>
          <p:nvPr>
            <p:ph idx="1"/>
            <p:extLst>
              <p:ext uri="{D42A27DB-BD31-4B8C-83A1-F6EECF244321}">
                <p14:modId xmlns:p14="http://schemas.microsoft.com/office/powerpoint/2010/main" val="1707875244"/>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7781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Puzzles</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t>In most interactive fiction, puzzles (sorts of challenges or obstacles) are part of the world the player character moves through. In order to complete the IF work, the interactor must figure out how to meet these challenges.</a:t>
            </a:r>
            <a:endParaRPr dirty="0"/>
          </a:p>
        </p:txBody>
      </p:sp>
    </p:spTree>
    <p:extLst>
      <p:ext uri="{BB962C8B-B14F-4D97-AF65-F5344CB8AC3E}">
        <p14:creationId xmlns:p14="http://schemas.microsoft.com/office/powerpoint/2010/main" val="2120621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F78E94-5552-ED47-811B-FEF5166F2E31}"/>
              </a:ext>
            </a:extLst>
          </p:cNvPr>
          <p:cNvSpPr/>
          <p:nvPr/>
        </p:nvSpPr>
        <p:spPr>
          <a:xfrm>
            <a:off x="1866614" y="4835723"/>
            <a:ext cx="5015450" cy="307777"/>
          </a:xfrm>
          <a:prstGeom prst="rect">
            <a:avLst/>
          </a:prstGeom>
        </p:spPr>
        <p:txBody>
          <a:bodyPr wrap="squar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=3819</a:t>
            </a:r>
            <a:endParaRPr lang="en-US" dirty="0"/>
          </a:p>
        </p:txBody>
      </p:sp>
      <p:pic>
        <p:nvPicPr>
          <p:cNvPr id="2" name="Online Media 1" title="GET LAMP: The Text Adventure Documentary">
            <a:hlinkClick r:id="" action="ppaction://media"/>
            <a:extLst>
              <a:ext uri="{FF2B5EF4-FFF2-40B4-BE49-F238E27FC236}">
                <a16:creationId xmlns:a16="http://schemas.microsoft.com/office/drawing/2014/main" id="{BD0D0BEC-23E9-4662-A84F-DF3FF299589F}"/>
              </a:ext>
            </a:extLst>
          </p:cNvPr>
          <p:cNvPicPr>
            <a:picLocks noRot="1" noChangeAspect="1"/>
          </p:cNvPicPr>
          <p:nvPr>
            <a:videoFile r:link="rId1"/>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96975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14CD-5153-8948-A48F-18CD4CDC13CC}"/>
              </a:ext>
            </a:extLst>
          </p:cNvPr>
          <p:cNvSpPr>
            <a:spLocks noGrp="1"/>
          </p:cNvSpPr>
          <p:nvPr>
            <p:ph type="title"/>
          </p:nvPr>
        </p:nvSpPr>
        <p:spPr/>
        <p:txBody>
          <a:bodyPr/>
          <a:lstStyle/>
          <a:p>
            <a:r>
              <a:rPr lang="en-US" dirty="0"/>
              <a:t>Puzzle Solutions</a:t>
            </a:r>
          </a:p>
        </p:txBody>
      </p:sp>
      <p:sp>
        <p:nvSpPr>
          <p:cNvPr id="3" name="Text Placeholder 2">
            <a:extLst>
              <a:ext uri="{FF2B5EF4-FFF2-40B4-BE49-F238E27FC236}">
                <a16:creationId xmlns:a16="http://schemas.microsoft.com/office/drawing/2014/main" id="{E86A2B59-5D27-024F-A21C-9AA473F773B1}"/>
              </a:ext>
            </a:extLst>
          </p:cNvPr>
          <p:cNvSpPr>
            <a:spLocks noGrp="1"/>
          </p:cNvSpPr>
          <p:nvPr>
            <p:ph type="body" idx="1"/>
          </p:nvPr>
        </p:nvSpPr>
        <p:spPr/>
        <p:txBody>
          <a:bodyPr/>
          <a:lstStyle/>
          <a:p>
            <a:pPr marL="114300" indent="0">
              <a:buNone/>
            </a:pPr>
            <a:r>
              <a:rPr lang="en-US" dirty="0">
                <a:solidFill>
                  <a:schemeClr val="tx1">
                    <a:lumMod val="95000"/>
                  </a:schemeClr>
                </a:solidFill>
              </a:rPr>
              <a:t>The solutions may be arrived at through the player character’s senses or by having the player character manipulate things in the surroundings and then observe the results to determine the workings of the world.</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Most interactive fiction does not have great replay value.  You cannot simply “replay” a riddle if you know its answer.</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However, once you  learn to play a board game, the knowledge gained from playing it once game doesn’t ruin the experience of playing it again.</a:t>
            </a:r>
          </a:p>
          <a:p>
            <a:pPr marL="114300" indent="0">
              <a:buNone/>
            </a:pPr>
            <a:endParaRPr lang="en-US" dirty="0">
              <a:solidFill>
                <a:schemeClr val="tx1">
                  <a:lumMod val="95000"/>
                </a:schemeClr>
              </a:solidFill>
            </a:endParaRPr>
          </a:p>
          <a:p>
            <a:endParaRPr lang="en-US" dirty="0">
              <a:solidFill>
                <a:schemeClr val="tx1">
                  <a:lumMod val="95000"/>
                </a:schemeClr>
              </a:solidFill>
            </a:endParaRPr>
          </a:p>
        </p:txBody>
      </p:sp>
    </p:spTree>
    <p:extLst>
      <p:ext uri="{BB962C8B-B14F-4D97-AF65-F5344CB8AC3E}">
        <p14:creationId xmlns:p14="http://schemas.microsoft.com/office/powerpoint/2010/main" val="3630895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72FFF-C273-8D46-95CC-A8521DCF03C8}"/>
              </a:ext>
            </a:extLst>
          </p:cNvPr>
          <p:cNvSpPr>
            <a:spLocks noGrp="1"/>
          </p:cNvSpPr>
          <p:nvPr>
            <p:ph type="title"/>
          </p:nvPr>
        </p:nvSpPr>
        <p:spPr/>
        <p:txBody>
          <a:bodyPr/>
          <a:lstStyle/>
          <a:p>
            <a:r>
              <a:rPr lang="en-US" dirty="0" err="1"/>
              <a:t>Zork’s</a:t>
            </a:r>
            <a:r>
              <a:rPr lang="en-US" dirty="0"/>
              <a:t> diamond machine</a:t>
            </a:r>
          </a:p>
        </p:txBody>
      </p:sp>
      <p:sp>
        <p:nvSpPr>
          <p:cNvPr id="5" name="Text Placeholder 4">
            <a:extLst>
              <a:ext uri="{FF2B5EF4-FFF2-40B4-BE49-F238E27FC236}">
                <a16:creationId xmlns:a16="http://schemas.microsoft.com/office/drawing/2014/main" id="{150E69E1-F51D-AA4E-953C-EF5437BE4229}"/>
              </a:ext>
            </a:extLst>
          </p:cNvPr>
          <p:cNvSpPr>
            <a:spLocks noGrp="1"/>
          </p:cNvSpPr>
          <p:nvPr>
            <p:ph type="body" idx="1"/>
          </p:nvPr>
        </p:nvSpPr>
        <p:spPr/>
        <p:txBody>
          <a:bodyPr/>
          <a:lstStyle/>
          <a:p>
            <a:pPr marL="114300" indent="0">
              <a:buNone/>
            </a:pPr>
            <a:r>
              <a:rPr lang="en-US" dirty="0"/>
              <a:t>In the coal mine, the player character finds a machine with a tiny slot in the top of it. What this machine does, and how to turn it on, is unclear. </a:t>
            </a:r>
          </a:p>
          <a:p>
            <a:pPr marL="114300" indent="0">
              <a:buNone/>
            </a:pPr>
            <a:endParaRPr lang="en-US" dirty="0"/>
          </a:p>
          <a:p>
            <a:pPr marL="114300" indent="0">
              <a:buNone/>
            </a:pPr>
            <a:r>
              <a:rPr lang="en-US" dirty="0"/>
              <a:t>The solution is to put some coal into the machine, and then turn on the machine using the screwdriver. This results in the coal being compressed with great force producing a diamond. </a:t>
            </a:r>
            <a:br>
              <a:rPr lang="en-US" dirty="0"/>
            </a:br>
            <a:endParaRPr lang="en-US" dirty="0"/>
          </a:p>
          <a:p>
            <a:pPr marL="114300" indent="0">
              <a:buNone/>
            </a:pPr>
            <a:r>
              <a:rPr lang="en-US" dirty="0"/>
              <a:t>The player can act as scientist and put anything inside, then observe the results.</a:t>
            </a:r>
          </a:p>
        </p:txBody>
      </p:sp>
    </p:spTree>
    <p:extLst>
      <p:ext uri="{BB962C8B-B14F-4D97-AF65-F5344CB8AC3E}">
        <p14:creationId xmlns:p14="http://schemas.microsoft.com/office/powerpoint/2010/main" val="125763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AA9657-56B0-024C-A63C-4F27B3BA4369}"/>
              </a:ext>
            </a:extLst>
          </p:cNvPr>
          <p:cNvSpPr>
            <a:spLocks noGrp="1"/>
          </p:cNvSpPr>
          <p:nvPr>
            <p:ph type="title"/>
          </p:nvPr>
        </p:nvSpPr>
        <p:spPr>
          <a:xfrm>
            <a:off x="311700" y="445025"/>
            <a:ext cx="8520600" cy="572700"/>
          </a:xfrm>
          <a:prstGeom prst="rect">
            <a:avLst/>
          </a:prstGeom>
          <a:noFill/>
          <a:ln>
            <a:noFill/>
          </a:ln>
        </p:spPr>
        <p:txBody>
          <a:bodyPr wrap="square" anchor="t">
            <a:normAutofit/>
          </a:bodyPr>
          <a:lstStyle/>
          <a:p>
            <a:pPr>
              <a:lnSpc>
                <a:spcPct val="90000"/>
              </a:lnSpc>
            </a:pPr>
            <a:r>
              <a:rPr lang="en-US"/>
              <a:t>Guess the Verb</a:t>
            </a:r>
          </a:p>
        </p:txBody>
      </p:sp>
      <p:sp>
        <p:nvSpPr>
          <p:cNvPr id="8" name="Text Placeholder 3">
            <a:extLst>
              <a:ext uri="{FF2B5EF4-FFF2-40B4-BE49-F238E27FC236}">
                <a16:creationId xmlns:a16="http://schemas.microsoft.com/office/drawing/2014/main" id="{6CEB4606-7311-DC4F-AE12-01408C2C9AE8}"/>
              </a:ext>
            </a:extLst>
          </p:cNvPr>
          <p:cNvSpPr>
            <a:spLocks noGrp="1"/>
          </p:cNvSpPr>
          <p:nvPr>
            <p:ph type="body" idx="1"/>
          </p:nvPr>
        </p:nvSpPr>
        <p:spPr>
          <a:xfrm>
            <a:off x="311700" y="1152475"/>
            <a:ext cx="8520600" cy="3416400"/>
          </a:xfrm>
          <a:prstGeom prst="rect">
            <a:avLst/>
          </a:prstGeom>
          <a:noFill/>
          <a:ln>
            <a:noFill/>
          </a:ln>
        </p:spPr>
        <p:txBody>
          <a:bodyPr wrap="square" anchor="t">
            <a:normAutofit/>
          </a:bodyPr>
          <a:lstStyle/>
          <a:p>
            <a:pPr marL="114300" indent="0">
              <a:lnSpc>
                <a:spcPct val="105000"/>
              </a:lnSpc>
              <a:spcAft>
                <a:spcPts val="600"/>
              </a:spcAft>
              <a:buNone/>
            </a:pPr>
            <a:r>
              <a:rPr lang="en-US" sz="1700" dirty="0">
                <a:solidFill>
                  <a:schemeClr val="tx1">
                    <a:lumMod val="95000"/>
                  </a:schemeClr>
                </a:solidFill>
              </a:rPr>
              <a:t>A few puzzles require the player “guess the verb” and perform an action that would not be obvious from the commands available. The game's parser does not understand unless the player uses a particular way to phrase the command (sometimes non-obvious).</a:t>
            </a:r>
          </a:p>
          <a:p>
            <a:pPr marL="114300" indent="0">
              <a:lnSpc>
                <a:spcPct val="105000"/>
              </a:lnSpc>
              <a:spcAft>
                <a:spcPts val="600"/>
              </a:spcAft>
              <a:buNone/>
            </a:pPr>
            <a:endParaRPr lang="en-US" sz="1700" dirty="0">
              <a:solidFill>
                <a:schemeClr val="tx1">
                  <a:lumMod val="95000"/>
                </a:schemeClr>
              </a:solidFill>
            </a:endParaRPr>
          </a:p>
          <a:p>
            <a:pPr marL="114300" indent="0">
              <a:lnSpc>
                <a:spcPct val="105000"/>
              </a:lnSpc>
              <a:spcAft>
                <a:spcPts val="600"/>
              </a:spcAft>
              <a:buNone/>
            </a:pPr>
            <a:r>
              <a:rPr lang="en-US" sz="1700" dirty="0">
                <a:solidFill>
                  <a:schemeClr val="tx1">
                    <a:lumMod val="95000"/>
                  </a:schemeClr>
                </a:solidFill>
              </a:rPr>
              <a:t>For example, if there is a crate to be opened with a crowbar and the only way to open it is to "</a:t>
            </a:r>
            <a:r>
              <a:rPr lang="en-US" sz="1700" b="1" dirty="0">
                <a:solidFill>
                  <a:schemeClr val="tx1">
                    <a:lumMod val="95000"/>
                  </a:schemeClr>
                </a:solidFill>
              </a:rPr>
              <a:t>pry crate with crowbar</a:t>
            </a:r>
            <a:r>
              <a:rPr lang="en-US" sz="1700" dirty="0">
                <a:solidFill>
                  <a:schemeClr val="tx1">
                    <a:lumMod val="95000"/>
                  </a:schemeClr>
                </a:solidFill>
              </a:rPr>
              <a:t>", other actions like "</a:t>
            </a:r>
            <a:r>
              <a:rPr lang="en-US" sz="1700" b="1" dirty="0">
                <a:solidFill>
                  <a:schemeClr val="tx1">
                    <a:lumMod val="95000"/>
                  </a:schemeClr>
                </a:solidFill>
              </a:rPr>
              <a:t>open crate with crowbar</a:t>
            </a:r>
            <a:r>
              <a:rPr lang="en-US" sz="1700" dirty="0">
                <a:solidFill>
                  <a:schemeClr val="tx1">
                    <a:lumMod val="95000"/>
                  </a:schemeClr>
                </a:solidFill>
              </a:rPr>
              <a:t>" give a misleading response.  Usually this is a deficiency in the parser.</a:t>
            </a:r>
            <a:br>
              <a:rPr lang="en-US" sz="1700" dirty="0">
                <a:solidFill>
                  <a:schemeClr val="tx1">
                    <a:lumMod val="95000"/>
                  </a:schemeClr>
                </a:solidFill>
              </a:rPr>
            </a:br>
            <a:br>
              <a:rPr lang="en-US" sz="1700" dirty="0">
                <a:solidFill>
                  <a:schemeClr val="tx1">
                    <a:lumMod val="95000"/>
                  </a:schemeClr>
                </a:solidFill>
              </a:rPr>
            </a:br>
            <a:r>
              <a:rPr lang="en-US" sz="1700" dirty="0">
                <a:solidFill>
                  <a:schemeClr val="tx1">
                    <a:lumMod val="95000"/>
                  </a:schemeClr>
                </a:solidFill>
              </a:rPr>
              <a:t>Some games like Ad Verbum by Nick Montfort intentionally include guess-the-verb puzzles to good effect in contexts where the puzzles are explicitly about language.</a:t>
            </a:r>
          </a:p>
        </p:txBody>
      </p:sp>
    </p:spTree>
    <p:extLst>
      <p:ext uri="{BB962C8B-B14F-4D97-AF65-F5344CB8AC3E}">
        <p14:creationId xmlns:p14="http://schemas.microsoft.com/office/powerpoint/2010/main" val="1029061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200" dirty="0"/>
              <a:t>Text Adventure Games</a:t>
            </a:r>
            <a:endParaRPr sz="5200"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Writing Style</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t>Interactive fiction features two distinct modes of writing: the player input and the game output.</a:t>
            </a:r>
          </a:p>
          <a:p>
            <a:pPr marL="0" lvl="0" indent="0">
              <a:spcAft>
                <a:spcPts val="1600"/>
              </a:spcAft>
              <a:buNone/>
            </a:pPr>
            <a:r>
              <a:rPr lang="en-US" dirty="0"/>
              <a:t>Player input is expected to be in simple </a:t>
            </a:r>
            <a:r>
              <a:rPr lang="en-US" b="1" dirty="0"/>
              <a:t>command form </a:t>
            </a:r>
            <a:r>
              <a:rPr lang="en-US" dirty="0"/>
              <a:t>(in linguistics, these are called </a:t>
            </a:r>
            <a:r>
              <a:rPr lang="en-US" b="1" dirty="0"/>
              <a:t>imperative sentences</a:t>
            </a:r>
            <a:r>
              <a:rPr lang="en-US" dirty="0"/>
              <a:t>).</a:t>
            </a:r>
          </a:p>
          <a:p>
            <a:pPr marL="0" lvl="0" indent="0">
              <a:spcAft>
                <a:spcPts val="1600"/>
              </a:spcAft>
              <a:buNone/>
            </a:pPr>
            <a:r>
              <a:rPr lang="en-US" dirty="0"/>
              <a:t>&gt; look in tea chest</a:t>
            </a:r>
            <a:endParaRPr dirty="0"/>
          </a:p>
        </p:txBody>
      </p:sp>
    </p:spTree>
    <p:extLst>
      <p:ext uri="{BB962C8B-B14F-4D97-AF65-F5344CB8AC3E}">
        <p14:creationId xmlns:p14="http://schemas.microsoft.com/office/powerpoint/2010/main" val="3383618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sz="3000" dirty="0"/>
              <a:t>“That was the first place you tried, hours and hours ago now, and there’s nothing there but that boring old book. You pick it up anyway, bored as you are.” –Graham Nelson </a:t>
            </a:r>
            <a:r>
              <a:rPr lang="en-US" sz="3000" i="1" dirty="0"/>
              <a:t>Curses </a:t>
            </a:r>
            <a:r>
              <a:rPr lang="en-US" sz="3000" dirty="0"/>
              <a:t>(1993)</a:t>
            </a:r>
            <a:endParaRPr lang="en-US" sz="3000" i="1" dirty="0"/>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b="1" dirty="0"/>
              <a:t>Second-Person - </a:t>
            </a:r>
            <a:r>
              <a:rPr lang="en-US" dirty="0"/>
              <a:t>The responses from the game are usually written using second-person pronouns like “you.” They also tend to be in present tense. </a:t>
            </a:r>
          </a:p>
        </p:txBody>
      </p:sp>
    </p:spTree>
    <p:extLst>
      <p:ext uri="{BB962C8B-B14F-4D97-AF65-F5344CB8AC3E}">
        <p14:creationId xmlns:p14="http://schemas.microsoft.com/office/powerpoint/2010/main" val="919710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sz="3000" dirty="0"/>
              <a:t> "I could not unlove him now, merely because I found that he had ceased to notice me." </a:t>
            </a:r>
            <a:br>
              <a:rPr lang="en-US" sz="3000" dirty="0"/>
            </a:br>
            <a:r>
              <a:rPr lang="en-US" sz="3000" i="1" dirty="0"/>
              <a:t>– </a:t>
            </a:r>
            <a:r>
              <a:rPr lang="en-US" sz="3000" dirty="0"/>
              <a:t>Charlotte Brontë's </a:t>
            </a:r>
            <a:r>
              <a:rPr lang="en-US" sz="3000" i="1" dirty="0"/>
              <a:t>Jane Eyre </a:t>
            </a:r>
            <a:r>
              <a:rPr lang="en-US" sz="3000" dirty="0"/>
              <a:t>(1847)</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fontScale="92500" lnSpcReduction="20000"/>
          </a:bodyPr>
          <a:lstStyle/>
          <a:p>
            <a:pPr marL="114300" indent="0">
              <a:spcAft>
                <a:spcPts val="600"/>
              </a:spcAft>
              <a:buNone/>
            </a:pPr>
            <a:r>
              <a:rPr lang="en-US" b="1" dirty="0"/>
              <a:t>First-person – </a:t>
            </a:r>
            <a:r>
              <a:rPr lang="en-US" dirty="0"/>
              <a:t>A first-person narrative is a mode of storytelling in which a narrator relays events from their own point of view using the first-person pronouns "I" or "we”.  The narrator is the protagonist, or retelling events that they witnessed. </a:t>
            </a:r>
            <a:br>
              <a:rPr lang="en-US" dirty="0"/>
            </a:br>
            <a:endParaRPr lang="en-US" dirty="0"/>
          </a:p>
        </p:txBody>
      </p:sp>
    </p:spTree>
    <p:extLst>
      <p:ext uri="{BB962C8B-B14F-4D97-AF65-F5344CB8AC3E}">
        <p14:creationId xmlns:p14="http://schemas.microsoft.com/office/powerpoint/2010/main" val="3085071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fontScale="90000"/>
          </a:bodyPr>
          <a:lstStyle/>
          <a:p>
            <a:pPr>
              <a:lnSpc>
                <a:spcPct val="90000"/>
              </a:lnSpc>
            </a:pPr>
            <a:r>
              <a:rPr lang="en-US" sz="3000" dirty="0"/>
              <a:t>"You are not the kind of guy who would be at a place like this at this time of the morning. But here you are, and you cannot say that the terrain is entirely unfamiliar, although the details are fuzzy.”</a:t>
            </a:r>
            <a:br>
              <a:rPr lang="en-US" sz="3000" dirty="0"/>
            </a:br>
            <a:r>
              <a:rPr lang="en-US" sz="3000" dirty="0"/>
              <a:t>Jay </a:t>
            </a:r>
            <a:r>
              <a:rPr lang="en-US" sz="3000" dirty="0" err="1"/>
              <a:t>McInerney's</a:t>
            </a:r>
            <a:r>
              <a:rPr lang="en-US" sz="3000" dirty="0"/>
              <a:t> </a:t>
            </a:r>
            <a:r>
              <a:rPr lang="en-US" sz="3000" i="1" dirty="0"/>
              <a:t>Bright Lights, Big City </a:t>
            </a:r>
            <a:r>
              <a:rPr lang="en-US" sz="3000" dirty="0"/>
              <a:t>(1984)</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b="1" dirty="0"/>
              <a:t>Second-Person </a:t>
            </a:r>
            <a:r>
              <a:rPr lang="en-US" dirty="0"/>
              <a:t>– The reader is character within the story. This is done with the use of second-person pronouns like </a:t>
            </a:r>
            <a:r>
              <a:rPr lang="en-US" i="1" dirty="0"/>
              <a:t>you</a:t>
            </a:r>
            <a:r>
              <a:rPr lang="en-US" dirty="0"/>
              <a:t>. Stories and novels in second person are comparatively uncommon.</a:t>
            </a:r>
          </a:p>
        </p:txBody>
      </p:sp>
    </p:spTree>
    <p:extLst>
      <p:ext uri="{BB962C8B-B14F-4D97-AF65-F5344CB8AC3E}">
        <p14:creationId xmlns:p14="http://schemas.microsoft.com/office/powerpoint/2010/main" val="3379126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fontScale="90000"/>
          </a:bodyPr>
          <a:lstStyle/>
          <a:p>
            <a:pPr>
              <a:lnSpc>
                <a:spcPct val="90000"/>
              </a:lnSpc>
            </a:pPr>
            <a:r>
              <a:rPr lang="en-US" sz="3000" dirty="0"/>
              <a:t> "There was a table and the March Hare and the Hatter were having tea at it: a Dormouse was sitting between them, and the other two were using it as a cushion..." </a:t>
            </a:r>
            <a:br>
              <a:rPr lang="en-US" sz="3000" dirty="0"/>
            </a:br>
            <a:r>
              <a:rPr lang="en-US" sz="3000" i="1" dirty="0"/>
              <a:t>– Alice’s Adventures in Wonderland </a:t>
            </a:r>
            <a:r>
              <a:rPr lang="en-US" sz="3000" dirty="0"/>
              <a:t>(1865)</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b="1" dirty="0"/>
              <a:t>Third-Person</a:t>
            </a:r>
            <a:r>
              <a:rPr lang="en-US" dirty="0"/>
              <a:t> – All characters are referred to with third person pronouns like he, she, or. This makes it clear that the narrator is an uninvolved entity who conveys the story but is not a character in it.</a:t>
            </a:r>
          </a:p>
        </p:txBody>
      </p:sp>
    </p:spTree>
    <p:extLst>
      <p:ext uri="{BB962C8B-B14F-4D97-AF65-F5344CB8AC3E}">
        <p14:creationId xmlns:p14="http://schemas.microsoft.com/office/powerpoint/2010/main" val="341179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1926D0-43B0-A54D-A43F-089C33E04FFF}"/>
              </a:ext>
            </a:extLst>
          </p:cNvPr>
          <p:cNvSpPr>
            <a:spLocks noGrp="1"/>
          </p:cNvSpPr>
          <p:nvPr>
            <p:ph type="title"/>
          </p:nvPr>
        </p:nvSpPr>
        <p:spPr>
          <a:xfrm>
            <a:off x="490250" y="450150"/>
            <a:ext cx="6367800" cy="4090800"/>
          </a:xfrm>
          <a:prstGeom prst="rect">
            <a:avLst/>
          </a:prstGeom>
          <a:noFill/>
          <a:ln>
            <a:noFill/>
          </a:ln>
        </p:spPr>
        <p:txBody>
          <a:bodyPr wrap="square" anchor="ctr">
            <a:normAutofit fontScale="90000"/>
          </a:bodyPr>
          <a:lstStyle/>
          <a:p>
            <a:pPr>
              <a:lnSpc>
                <a:spcPct val="90000"/>
              </a:lnSpc>
            </a:pPr>
            <a:r>
              <a:rPr lang="en-US" sz="3400" b="1" dirty="0"/>
              <a:t>Third-Person – </a:t>
            </a:r>
            <a:r>
              <a:rPr lang="en-US" sz="3600" dirty="0"/>
              <a:t>The narrator refers to all characters with third person pronouns like </a:t>
            </a:r>
            <a:r>
              <a:rPr lang="en-US" sz="3600" i="1" dirty="0"/>
              <a:t>he, she, </a:t>
            </a:r>
            <a:r>
              <a:rPr lang="en-US" sz="3600" dirty="0"/>
              <a:t>or</a:t>
            </a:r>
            <a:r>
              <a:rPr lang="en-US" sz="3600" i="1" dirty="0"/>
              <a:t> they</a:t>
            </a:r>
            <a:r>
              <a:rPr lang="en-US" sz="3600" dirty="0"/>
              <a:t>, and never first- or second-person pronouns. This makes it clear that the narrator is an unspecified entity or uninvolved person who conveys the story and is not a character of any kind within the story.</a:t>
            </a:r>
            <a:endParaRPr lang="en-US" sz="3400" dirty="0"/>
          </a:p>
        </p:txBody>
      </p:sp>
    </p:spTree>
    <p:extLst>
      <p:ext uri="{BB962C8B-B14F-4D97-AF65-F5344CB8AC3E}">
        <p14:creationId xmlns:p14="http://schemas.microsoft.com/office/powerpoint/2010/main" val="3439182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Stories</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What kind of stories are possible in interactive fiction?  Can they be high-brow literature?</a:t>
            </a:r>
            <a:endParaRPr dirty="0"/>
          </a:p>
        </p:txBody>
      </p:sp>
    </p:spTree>
    <p:extLst>
      <p:ext uri="{BB962C8B-B14F-4D97-AF65-F5344CB8AC3E}">
        <p14:creationId xmlns:p14="http://schemas.microsoft.com/office/powerpoint/2010/main" val="1673587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photo, man, holding&#10;&#10;Description automatically generated">
            <a:extLst>
              <a:ext uri="{FF2B5EF4-FFF2-40B4-BE49-F238E27FC236}">
                <a16:creationId xmlns:a16="http://schemas.microsoft.com/office/drawing/2014/main" id="{D745E4AD-DC81-1E4D-A167-13C4E5534A11}"/>
              </a:ext>
            </a:extLst>
          </p:cNvPr>
          <p:cNvPicPr>
            <a:picLocks noChangeAspect="1"/>
          </p:cNvPicPr>
          <p:nvPr/>
        </p:nvPicPr>
        <p:blipFill>
          <a:blip r:embed="rId3"/>
          <a:stretch>
            <a:fillRect/>
          </a:stretch>
        </p:blipFill>
        <p:spPr>
          <a:xfrm>
            <a:off x="1979" y="0"/>
            <a:ext cx="9140042" cy="5143500"/>
          </a:xfrm>
          <a:prstGeom prst="rect">
            <a:avLst/>
          </a:prstGeom>
        </p:spPr>
      </p:pic>
      <p:sp>
        <p:nvSpPr>
          <p:cNvPr id="2" name="TextBox 1">
            <a:extLst>
              <a:ext uri="{FF2B5EF4-FFF2-40B4-BE49-F238E27FC236}">
                <a16:creationId xmlns:a16="http://schemas.microsoft.com/office/drawing/2014/main" id="{E3F5EBAF-DEAC-EE4D-885D-037A86C79CAC}"/>
              </a:ext>
            </a:extLst>
          </p:cNvPr>
          <p:cNvSpPr txBox="1"/>
          <p:nvPr/>
        </p:nvSpPr>
        <p:spPr>
          <a:xfrm>
            <a:off x="2124855" y="4835723"/>
            <a:ext cx="4894289" cy="307777"/>
          </a:xfrm>
          <a:prstGeom prst="rect">
            <a:avLst/>
          </a:prstGeom>
          <a:noFill/>
        </p:spPr>
        <p:txBody>
          <a:bodyPr wrap="none" rtlCol="0">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=3955</a:t>
            </a:r>
            <a:endParaRPr lang="en-US" dirty="0"/>
          </a:p>
        </p:txBody>
      </p:sp>
    </p:spTree>
    <p:extLst>
      <p:ext uri="{BB962C8B-B14F-4D97-AF65-F5344CB8AC3E}">
        <p14:creationId xmlns:p14="http://schemas.microsoft.com/office/powerpoint/2010/main" val="1469686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6E78-9B08-7142-A5AD-E5BF620438F0}"/>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sz="4800" dirty="0"/>
              <a:t>In-class Activity: Play Bronze</a:t>
            </a:r>
          </a:p>
        </p:txBody>
      </p:sp>
      <p:sp>
        <p:nvSpPr>
          <p:cNvPr id="3" name="Text Placeholder 2">
            <a:extLst>
              <a:ext uri="{FF2B5EF4-FFF2-40B4-BE49-F238E27FC236}">
                <a16:creationId xmlns:a16="http://schemas.microsoft.com/office/drawing/2014/main" id="{6A4F660B-BE29-0D44-B1BB-45EB3FEDCD59}"/>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dirty="0">
                <a:solidFill>
                  <a:schemeClr val="tx1">
                    <a:lumMod val="85000"/>
                  </a:schemeClr>
                </a:solidFill>
              </a:rPr>
              <a:t>Play in groups of 2-3.  </a:t>
            </a:r>
            <a:br>
              <a:rPr lang="en-US" dirty="0">
                <a:solidFill>
                  <a:schemeClr val="tx1">
                    <a:lumMod val="85000"/>
                  </a:schemeClr>
                </a:solidFill>
              </a:rPr>
            </a:br>
            <a:r>
              <a:rPr lang="en-US" dirty="0">
                <a:solidFill>
                  <a:schemeClr val="tx1">
                    <a:lumMod val="85000"/>
                  </a:schemeClr>
                </a:solidFill>
              </a:rPr>
              <a:t>Draw a map as you go (you can use the whiteboards).  </a:t>
            </a:r>
            <a:br>
              <a:rPr lang="en-US" dirty="0">
                <a:solidFill>
                  <a:schemeClr val="tx1">
                    <a:lumMod val="85000"/>
                  </a:schemeClr>
                </a:solidFill>
              </a:rPr>
            </a:br>
            <a:r>
              <a:rPr lang="en-US" dirty="0">
                <a:solidFill>
                  <a:schemeClr val="tx1">
                    <a:lumMod val="85000"/>
                  </a:schemeClr>
                </a:solidFill>
              </a:rPr>
              <a:t>Answer the questions.</a:t>
            </a:r>
          </a:p>
        </p:txBody>
      </p:sp>
    </p:spTree>
    <p:extLst>
      <p:ext uri="{BB962C8B-B14F-4D97-AF65-F5344CB8AC3E}">
        <p14:creationId xmlns:p14="http://schemas.microsoft.com/office/powerpoint/2010/main" val="392866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Artificial</a:t>
            </a:r>
            <a:r>
              <a:rPr lang="en" dirty="0"/>
              <a:t> Intelligence</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How can artificial intelligence help us design better interactive fiction?</a:t>
            </a:r>
          </a:p>
          <a:p>
            <a:pPr marL="0" lvl="0" indent="0" algn="l" rtl="0">
              <a:spcBef>
                <a:spcPts val="0"/>
              </a:spcBef>
              <a:spcAft>
                <a:spcPts val="1600"/>
              </a:spcAft>
              <a:buNone/>
            </a:pPr>
            <a:r>
              <a:rPr lang="en-US" dirty="0"/>
              <a:t>Can text adventure games help us create better AI?</a:t>
            </a:r>
            <a:endParaRPr dirty="0"/>
          </a:p>
        </p:txBody>
      </p:sp>
    </p:spTree>
    <p:extLst>
      <p:ext uri="{BB962C8B-B14F-4D97-AF65-F5344CB8AC3E}">
        <p14:creationId xmlns:p14="http://schemas.microsoft.com/office/powerpoint/2010/main" val="326036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11700" y="1152475"/>
            <a:ext cx="455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1970s, “Choose your own adventure” books grew in popularity.</a:t>
            </a:r>
            <a:endParaRPr dirty="0"/>
          </a:p>
          <a:p>
            <a:pPr marL="0" lvl="0" indent="0" algn="l" rtl="0">
              <a:spcBef>
                <a:spcPts val="1600"/>
              </a:spcBef>
              <a:spcAft>
                <a:spcPts val="0"/>
              </a:spcAft>
              <a:buNone/>
            </a:pPr>
            <a:endParaRPr dirty="0"/>
          </a:p>
        </p:txBody>
      </p:sp>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Paper Interactive Fiction</a:t>
            </a:r>
            <a:endParaRPr/>
          </a:p>
        </p:txBody>
      </p:sp>
      <p:pic>
        <p:nvPicPr>
          <p:cNvPr id="67" name="Google Shape;67;p15"/>
          <p:cNvPicPr preferRelativeResize="0"/>
          <p:nvPr/>
        </p:nvPicPr>
        <p:blipFill>
          <a:blip r:embed="rId3">
            <a:alphaModFix/>
          </a:blip>
          <a:stretch>
            <a:fillRect/>
          </a:stretch>
        </p:blipFill>
        <p:spPr>
          <a:xfrm>
            <a:off x="5323000" y="513974"/>
            <a:ext cx="3215250" cy="2057776"/>
          </a:xfrm>
          <a:prstGeom prst="rect">
            <a:avLst/>
          </a:prstGeom>
          <a:noFill/>
          <a:ln>
            <a:noFill/>
          </a:ln>
        </p:spPr>
      </p:pic>
      <p:pic>
        <p:nvPicPr>
          <p:cNvPr id="68" name="Google Shape;68;p15"/>
          <p:cNvPicPr preferRelativeResize="0"/>
          <p:nvPr/>
        </p:nvPicPr>
        <p:blipFill>
          <a:blip r:embed="rId4">
            <a:alphaModFix/>
          </a:blip>
          <a:stretch>
            <a:fillRect/>
          </a:stretch>
        </p:blipFill>
        <p:spPr>
          <a:xfrm>
            <a:off x="5322999" y="2706000"/>
            <a:ext cx="3088778" cy="2211575"/>
          </a:xfrm>
          <a:prstGeom prst="rect">
            <a:avLst/>
          </a:prstGeom>
          <a:noFill/>
          <a:ln>
            <a:noFill/>
          </a:ln>
        </p:spPr>
      </p:pic>
      <p:pic>
        <p:nvPicPr>
          <p:cNvPr id="69" name="Google Shape;69;p15"/>
          <p:cNvPicPr preferRelativeResize="0"/>
          <p:nvPr/>
        </p:nvPicPr>
        <p:blipFill>
          <a:blip r:embed="rId5">
            <a:alphaModFix/>
          </a:blip>
          <a:stretch>
            <a:fillRect/>
          </a:stretch>
        </p:blipFill>
        <p:spPr>
          <a:xfrm>
            <a:off x="486875" y="2101450"/>
            <a:ext cx="3854955" cy="28912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9401F5A-9ECF-4B93-9D0D-E469AD6C9E51}"/>
              </a:ext>
            </a:extLst>
          </p:cNvPr>
          <p:cNvSpPr>
            <a:spLocks noGrp="1"/>
          </p:cNvSpPr>
          <p:nvPr>
            <p:ph idx="1"/>
          </p:nvPr>
        </p:nvSpPr>
        <p:spPr>
          <a:xfrm>
            <a:off x="0" y="394283"/>
            <a:ext cx="9144000" cy="4174592"/>
          </a:xfrm>
        </p:spPr>
        <p:txBody>
          <a:bodyPr numCol="1"/>
          <a:lstStyle/>
          <a:p>
            <a:pPr marL="114300" indent="0">
              <a:buNone/>
            </a:pPr>
            <a:r>
              <a:rPr lang="en-US" sz="1200" dirty="0">
                <a:solidFill>
                  <a:schemeClr val="tx1"/>
                </a:solidFill>
                <a:latin typeface="Consolas" panose="020B0609020204030204" pitchFamily="49" charset="0"/>
              </a:rPr>
              <a:t>From: goetz@acsu.buffalo.edu (Phil Goetz)</a:t>
            </a:r>
          </a:p>
          <a:p>
            <a:pPr marL="114300" indent="0">
              <a:buNone/>
            </a:pPr>
            <a:r>
              <a:rPr lang="en-US" sz="1200" dirty="0">
                <a:solidFill>
                  <a:schemeClr val="tx1"/>
                </a:solidFill>
                <a:latin typeface="Consolas" panose="020B0609020204030204" pitchFamily="49" charset="0"/>
              </a:rPr>
              <a:t>Subject: Re: Adventure generators (skippable)</a:t>
            </a:r>
          </a:p>
          <a:p>
            <a:pPr marL="114300" indent="0">
              <a:buNone/>
            </a:pPr>
            <a:r>
              <a:rPr lang="en-US" sz="1200" dirty="0">
                <a:solidFill>
                  <a:schemeClr val="tx1"/>
                </a:solidFill>
                <a:latin typeface="Consolas" panose="020B0609020204030204" pitchFamily="49" charset="0"/>
              </a:rPr>
              <a:t>Newsgroups: rec.arts.int-fiction</a:t>
            </a:r>
          </a:p>
          <a:p>
            <a:pPr marL="114300" indent="0">
              <a:buNone/>
            </a:pPr>
            <a:r>
              <a:rPr lang="en-US" sz="1200" dirty="0">
                <a:solidFill>
                  <a:schemeClr val="tx1"/>
                </a:solidFill>
                <a:highlight>
                  <a:srgbClr val="000080"/>
                </a:highlight>
                <a:latin typeface="Consolas" panose="020B0609020204030204" pitchFamily="49" charset="0"/>
              </a:rPr>
              <a:t>Date: 29 Oct 92 04:40:05 GMT</a:t>
            </a:r>
          </a:p>
          <a:p>
            <a:pPr marL="114300" indent="0">
              <a:buNone/>
            </a:pPr>
            <a:r>
              <a:rPr lang="en-US" sz="1200" dirty="0">
                <a:solidFill>
                  <a:schemeClr val="tx1"/>
                </a:solidFill>
                <a:latin typeface="Consolas" panose="020B0609020204030204" pitchFamily="49" charset="0"/>
              </a:rPr>
              <a:t>Sender: nntp@acsu.buffalo.edu</a:t>
            </a:r>
          </a:p>
          <a:p>
            <a:pPr marL="114300" indent="0">
              <a:buNone/>
            </a:pPr>
            <a:r>
              <a:rPr lang="en-US" sz="1200" dirty="0">
                <a:solidFill>
                  <a:schemeClr val="tx1"/>
                </a:solidFill>
                <a:latin typeface="Consolas" panose="020B0609020204030204" pitchFamily="49" charset="0"/>
              </a:rPr>
              <a:t>Organization: State University of New York at Buffalo/Comp Sci</a:t>
            </a:r>
          </a:p>
          <a:p>
            <a:pPr marL="114300" indent="0">
              <a:buNone/>
            </a:pPr>
            <a:endParaRPr lang="en-US" sz="1200" dirty="0">
              <a:solidFill>
                <a:schemeClr val="tx1"/>
              </a:solidFill>
              <a:latin typeface="Consolas" panose="020B0609020204030204" pitchFamily="49" charset="0"/>
            </a:endParaRPr>
          </a:p>
          <a:p>
            <a:pPr marL="114300" indent="0">
              <a:buNone/>
            </a:pPr>
            <a:r>
              <a:rPr lang="en-US" sz="1200" dirty="0">
                <a:solidFill>
                  <a:schemeClr val="tx1"/>
                </a:solidFill>
                <a:latin typeface="Consolas" panose="020B0609020204030204" pitchFamily="49" charset="0"/>
              </a:rPr>
              <a:t>morpheus@sage.cc.purdue.edu (Morpheus Nosferatu) writes:</a:t>
            </a:r>
          </a:p>
          <a:p>
            <a:pPr marL="114300" indent="0">
              <a:buNone/>
            </a:pPr>
            <a:r>
              <a:rPr lang="en-US" sz="1200" dirty="0">
                <a:solidFill>
                  <a:schemeClr val="tx1"/>
                </a:solidFill>
                <a:highlight>
                  <a:srgbClr val="000080"/>
                </a:highlight>
                <a:latin typeface="Consolas" panose="020B0609020204030204" pitchFamily="49" charset="0"/>
              </a:rPr>
              <a:t>&gt;Has anyone ever worked on, or even heard of, an adventure generator?</a:t>
            </a:r>
          </a:p>
          <a:p>
            <a:pPr marL="114300" indent="0">
              <a:buNone/>
            </a:pPr>
            <a:r>
              <a:rPr lang="en-US" sz="1200" dirty="0">
                <a:solidFill>
                  <a:schemeClr val="tx1"/>
                </a:solidFill>
                <a:latin typeface="Consolas" panose="020B0609020204030204" pitchFamily="49" charset="0"/>
              </a:rPr>
              <a:t>&gt;</a:t>
            </a:r>
          </a:p>
          <a:p>
            <a:pPr marL="114300" indent="0">
              <a:buNone/>
            </a:pPr>
            <a:r>
              <a:rPr lang="en-US" sz="1200" dirty="0">
                <a:solidFill>
                  <a:schemeClr val="tx1"/>
                </a:solidFill>
                <a:latin typeface="Consolas" panose="020B0609020204030204" pitchFamily="49" charset="0"/>
              </a:rPr>
              <a:t>&gt;I'm not talking about an adventure design language like TADS or Alan,</a:t>
            </a:r>
          </a:p>
          <a:p>
            <a:pPr marL="114300" indent="0">
              <a:buNone/>
            </a:pPr>
            <a:r>
              <a:rPr lang="en-US" sz="1200" dirty="0">
                <a:solidFill>
                  <a:schemeClr val="tx1"/>
                </a:solidFill>
                <a:latin typeface="Consolas" panose="020B0609020204030204" pitchFamily="49" charset="0"/>
              </a:rPr>
              <a:t>&gt;but rather a stand-alone adventure generator that produces complete</a:t>
            </a:r>
          </a:p>
          <a:p>
            <a:pPr marL="114300" indent="0">
              <a:buNone/>
            </a:pPr>
            <a:r>
              <a:rPr lang="en-US" sz="1200" dirty="0">
                <a:solidFill>
                  <a:schemeClr val="tx1"/>
                </a:solidFill>
                <a:latin typeface="Consolas" panose="020B0609020204030204" pitchFamily="49" charset="0"/>
              </a:rPr>
              <a:t>&gt;adventures, where the user need only give a minimal degree of input,</a:t>
            </a:r>
          </a:p>
          <a:p>
            <a:pPr marL="114300" indent="0">
              <a:buNone/>
            </a:pPr>
            <a:r>
              <a:rPr lang="en-US" sz="1200" dirty="0">
                <a:solidFill>
                  <a:schemeClr val="tx1"/>
                </a:solidFill>
                <a:latin typeface="Consolas" panose="020B0609020204030204" pitchFamily="49" charset="0"/>
              </a:rPr>
              <a:t>&gt;such as the level of complexity, type of adventure (mystery, treasure</a:t>
            </a:r>
          </a:p>
          <a:p>
            <a:pPr marL="114300" indent="0">
              <a:buNone/>
            </a:pPr>
            <a:r>
              <a:rPr lang="en-US" sz="1200" dirty="0">
                <a:solidFill>
                  <a:schemeClr val="tx1"/>
                </a:solidFill>
                <a:latin typeface="Consolas" panose="020B0609020204030204" pitchFamily="49" charset="0"/>
              </a:rPr>
              <a:t>&gt;hunt, etc.), size of adventure, and so forth?</a:t>
            </a:r>
          </a:p>
          <a:p>
            <a:pPr marL="114300" indent="0">
              <a:buNone/>
            </a:pPr>
            <a:r>
              <a:rPr lang="en-US" sz="1200" dirty="0">
                <a:solidFill>
                  <a:schemeClr val="tx1"/>
                </a:solidFill>
                <a:latin typeface="Consolas" panose="020B0609020204030204" pitchFamily="49" charset="0"/>
              </a:rPr>
              <a:t>&gt;...</a:t>
            </a:r>
          </a:p>
          <a:p>
            <a:pPr marL="114300" indent="0">
              <a:buNone/>
            </a:pPr>
            <a:r>
              <a:rPr lang="en-US" sz="1200" dirty="0">
                <a:solidFill>
                  <a:schemeClr val="tx1"/>
                </a:solidFill>
                <a:latin typeface="Consolas" panose="020B0609020204030204" pitchFamily="49" charset="0"/>
              </a:rPr>
              <a:t>&gt;But as anyone ever heard of someone trying to come up with a generator</a:t>
            </a:r>
          </a:p>
          <a:p>
            <a:pPr marL="114300" indent="0">
              <a:buNone/>
            </a:pPr>
            <a:r>
              <a:rPr lang="en-US" sz="1200" dirty="0">
                <a:solidFill>
                  <a:schemeClr val="tx1"/>
                </a:solidFill>
                <a:latin typeface="Consolas" panose="020B0609020204030204" pitchFamily="49" charset="0"/>
              </a:rPr>
              <a:t>&gt;</a:t>
            </a:r>
            <a:r>
              <a:rPr lang="en-US" sz="1200" dirty="0" err="1">
                <a:solidFill>
                  <a:schemeClr val="tx1"/>
                </a:solidFill>
                <a:latin typeface="Consolas" panose="020B0609020204030204" pitchFamily="49" charset="0"/>
              </a:rPr>
              <a:t>whigh</a:t>
            </a:r>
            <a:r>
              <a:rPr lang="en-US" sz="1200" dirty="0">
                <a:solidFill>
                  <a:schemeClr val="tx1"/>
                </a:solidFill>
                <a:latin typeface="Consolas" panose="020B0609020204030204" pitchFamily="49" charset="0"/>
              </a:rPr>
              <a:t> would produce </a:t>
            </a:r>
            <a:r>
              <a:rPr lang="en-US" sz="1200" dirty="0" err="1">
                <a:solidFill>
                  <a:schemeClr val="tx1"/>
                </a:solidFill>
                <a:latin typeface="Consolas" panose="020B0609020204030204" pitchFamily="49" charset="0"/>
              </a:rPr>
              <a:t>infocom</a:t>
            </a:r>
            <a:r>
              <a:rPr lang="en-US" sz="1200" dirty="0">
                <a:solidFill>
                  <a:schemeClr val="tx1"/>
                </a:solidFill>
                <a:latin typeface="Consolas" panose="020B0609020204030204" pitchFamily="49" charset="0"/>
              </a:rPr>
              <a:t>-style text adventures?  I can just imagine</a:t>
            </a:r>
          </a:p>
          <a:p>
            <a:pPr marL="114300" indent="0">
              <a:buNone/>
            </a:pPr>
            <a:r>
              <a:rPr lang="en-US" sz="1200" dirty="0">
                <a:solidFill>
                  <a:schemeClr val="tx1"/>
                </a:solidFill>
                <a:latin typeface="Consolas" panose="020B0609020204030204" pitchFamily="49" charset="0"/>
              </a:rPr>
              <a:t>&gt;what kind of limitations it would have, but I'm curious to know if</a:t>
            </a:r>
          </a:p>
          <a:p>
            <a:pPr marL="114300" indent="0">
              <a:buNone/>
            </a:pPr>
            <a:r>
              <a:rPr lang="en-US" sz="1200" dirty="0">
                <a:solidFill>
                  <a:schemeClr val="tx1"/>
                </a:solidFill>
                <a:latin typeface="Consolas" panose="020B0609020204030204" pitchFamily="49" charset="0"/>
              </a:rPr>
              <a:t>&gt;anyone has tried this, and if so what degree of success they've had.</a:t>
            </a:r>
          </a:p>
          <a:p>
            <a:pPr marL="114300" indent="0">
              <a:buNone/>
            </a:pPr>
            <a:endParaRPr lang="en-US" sz="1200" dirty="0">
              <a:solidFill>
                <a:schemeClr val="tx1"/>
              </a:solidFill>
              <a:latin typeface="Consolas" panose="020B0609020204030204" pitchFamily="49" charset="0"/>
            </a:endParaRPr>
          </a:p>
          <a:p>
            <a:pPr marL="114300" indent="0">
              <a:buNone/>
            </a:pPr>
            <a:endParaRPr lang="en-US" sz="1200" dirty="0">
              <a:solidFill>
                <a:schemeClr val="tx1"/>
              </a:solidFill>
              <a:latin typeface="Consolas" panose="020B0609020204030204" pitchFamily="49" charset="0"/>
            </a:endParaRPr>
          </a:p>
          <a:p>
            <a:pPr marL="114300" indent="0">
              <a:buNone/>
            </a:pPr>
            <a:endParaRPr lang="en-US" sz="1200" dirty="0">
              <a:solidFill>
                <a:schemeClr val="tx1"/>
              </a:solidFill>
              <a:latin typeface="Consolas" panose="020B0609020204030204" pitchFamily="49" charset="0"/>
            </a:endParaRPr>
          </a:p>
          <a:p>
            <a:pPr marL="114300" indent="0">
              <a:buNone/>
            </a:pPr>
            <a:endParaRPr lang="en-US" sz="1200" dirty="0">
              <a:solidFill>
                <a:schemeClr val="tx1"/>
              </a:solidFill>
              <a:latin typeface="Consolas" panose="020B0609020204030204" pitchFamily="49" charset="0"/>
            </a:endParaRPr>
          </a:p>
          <a:p>
            <a:pPr marL="114300" indent="0">
              <a:buNone/>
            </a:pPr>
            <a:endParaRPr lang="en-US" sz="1200" dirty="0">
              <a:solidFill>
                <a:schemeClr val="tx1"/>
              </a:solidFill>
              <a:latin typeface="Consolas" panose="020B0609020204030204" pitchFamily="49" charset="0"/>
            </a:endParaRPr>
          </a:p>
          <a:p>
            <a:pPr marL="114300" indent="0">
              <a:buNone/>
            </a:pPr>
            <a:endParaRPr lang="en-US" sz="1200" dirty="0">
              <a:solidFill>
                <a:schemeClr val="tx1"/>
              </a:solidFill>
              <a:latin typeface="Consolas" panose="020B0609020204030204" pitchFamily="49" charset="0"/>
            </a:endParaRPr>
          </a:p>
          <a:p>
            <a:pPr marL="114300" indent="0">
              <a:buNone/>
            </a:pPr>
            <a:endParaRPr lang="en-US" sz="1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04430364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9401F5A-9ECF-4B93-9D0D-E469AD6C9E51}"/>
              </a:ext>
            </a:extLst>
          </p:cNvPr>
          <p:cNvSpPr>
            <a:spLocks noGrp="1"/>
          </p:cNvSpPr>
          <p:nvPr>
            <p:ph idx="1"/>
          </p:nvPr>
        </p:nvSpPr>
        <p:spPr>
          <a:xfrm>
            <a:off x="0" y="394283"/>
            <a:ext cx="9144000" cy="4174592"/>
          </a:xfrm>
        </p:spPr>
        <p:txBody>
          <a:bodyPr numCol="1"/>
          <a:lstStyle/>
          <a:p>
            <a:pPr marL="114300" indent="0">
              <a:buNone/>
            </a:pPr>
            <a:r>
              <a:rPr lang="en-US" sz="1200" dirty="0">
                <a:solidFill>
                  <a:schemeClr val="tx1"/>
                </a:solidFill>
                <a:latin typeface="Consolas" panose="020B0609020204030204" pitchFamily="49" charset="0"/>
              </a:rPr>
              <a:t>No. ... The generator you speak of is not written, not being written,</a:t>
            </a:r>
          </a:p>
          <a:p>
            <a:pPr marL="114300" indent="0">
              <a:buNone/>
            </a:pPr>
            <a:r>
              <a:rPr lang="en-US" sz="1200" dirty="0">
                <a:solidFill>
                  <a:schemeClr val="tx1"/>
                </a:solidFill>
                <a:latin typeface="Consolas" panose="020B0609020204030204" pitchFamily="49" charset="0"/>
              </a:rPr>
              <a:t>and not anywhere on the horizon.  </a:t>
            </a:r>
            <a:r>
              <a:rPr lang="en-US" sz="1200" dirty="0">
                <a:solidFill>
                  <a:schemeClr val="tx1"/>
                </a:solidFill>
                <a:highlight>
                  <a:srgbClr val="000080"/>
                </a:highlight>
                <a:latin typeface="Consolas" panose="020B0609020204030204" pitchFamily="49" charset="0"/>
              </a:rPr>
              <a:t>In 50 years, maybe.  In 20,</a:t>
            </a:r>
          </a:p>
          <a:p>
            <a:pPr marL="114300" indent="0">
              <a:buNone/>
            </a:pPr>
            <a:r>
              <a:rPr lang="en-US" sz="1200" dirty="0">
                <a:solidFill>
                  <a:schemeClr val="tx1"/>
                </a:solidFill>
                <a:highlight>
                  <a:srgbClr val="000080"/>
                </a:highlight>
                <a:latin typeface="Consolas" panose="020B0609020204030204" pitchFamily="49" charset="0"/>
              </a:rPr>
              <a:t>definitely not.</a:t>
            </a:r>
            <a:r>
              <a:rPr lang="en-US" sz="1200" dirty="0">
                <a:solidFill>
                  <a:schemeClr val="tx1"/>
                </a:solidFill>
                <a:latin typeface="Consolas" panose="020B0609020204030204" pitchFamily="49" charset="0"/>
              </a:rPr>
              <a:t> The problem of writing interesting stories, which</a:t>
            </a:r>
          </a:p>
          <a:p>
            <a:pPr marL="114300" indent="0">
              <a:buNone/>
            </a:pPr>
            <a:r>
              <a:rPr lang="en-US" sz="1200" dirty="0">
                <a:solidFill>
                  <a:schemeClr val="tx1"/>
                </a:solidFill>
                <a:latin typeface="Consolas" panose="020B0609020204030204" pitchFamily="49" charset="0"/>
              </a:rPr>
              <a:t>adhere to someone's definition of a plot (with goal explanations,</a:t>
            </a:r>
          </a:p>
          <a:p>
            <a:pPr marL="114300" indent="0">
              <a:buNone/>
            </a:pPr>
            <a:r>
              <a:rPr lang="en-US" sz="1200" dirty="0">
                <a:solidFill>
                  <a:schemeClr val="tx1"/>
                </a:solidFill>
                <a:latin typeface="Consolas" panose="020B0609020204030204" pitchFamily="49" charset="0"/>
              </a:rPr>
              <a:t>conflict, resolution, </a:t>
            </a:r>
            <a:r>
              <a:rPr lang="en-US" sz="1200" dirty="0" err="1">
                <a:solidFill>
                  <a:schemeClr val="tx1"/>
                </a:solidFill>
                <a:latin typeface="Consolas" panose="020B0609020204030204" pitchFamily="49" charset="0"/>
              </a:rPr>
              <a:t>comlication</a:t>
            </a:r>
            <a:r>
              <a:rPr lang="en-US" sz="1200" dirty="0">
                <a:solidFill>
                  <a:schemeClr val="tx1"/>
                </a:solidFill>
                <a:latin typeface="Consolas" panose="020B0609020204030204" pitchFamily="49" charset="0"/>
              </a:rPr>
              <a:t>, climax, etc., all </a:t>
            </a:r>
            <a:r>
              <a:rPr lang="en-US" sz="1200" dirty="0" err="1">
                <a:solidFill>
                  <a:schemeClr val="tx1"/>
                </a:solidFill>
                <a:latin typeface="Consolas" panose="020B0609020204030204" pitchFamily="49" charset="0"/>
              </a:rPr>
              <a:t>occuring</a:t>
            </a:r>
            <a:r>
              <a:rPr lang="en-US" sz="1200" dirty="0">
                <a:solidFill>
                  <a:schemeClr val="tx1"/>
                </a:solidFill>
                <a:latin typeface="Consolas" panose="020B0609020204030204" pitchFamily="49" charset="0"/>
              </a:rPr>
              <a:t> at</a:t>
            </a:r>
          </a:p>
          <a:p>
            <a:pPr marL="114300" indent="0">
              <a:buNone/>
            </a:pPr>
            <a:r>
              <a:rPr lang="en-US" sz="1200" dirty="0">
                <a:solidFill>
                  <a:schemeClr val="tx1"/>
                </a:solidFill>
                <a:latin typeface="Consolas" panose="020B0609020204030204" pitchFamily="49" charset="0"/>
              </a:rPr>
              <a:t>appropriate intervals) is very hard, and I don't expect a solution</a:t>
            </a:r>
          </a:p>
          <a:p>
            <a:pPr marL="114300" indent="0">
              <a:buNone/>
            </a:pPr>
            <a:r>
              <a:rPr lang="en-US" sz="1200" dirty="0">
                <a:solidFill>
                  <a:schemeClr val="tx1"/>
                </a:solidFill>
                <a:latin typeface="Consolas" panose="020B0609020204030204" pitchFamily="49" charset="0"/>
              </a:rPr>
              <a:t>soon. But the problem of writing clever puzzles involves much greater</a:t>
            </a:r>
          </a:p>
          <a:p>
            <a:pPr marL="114300" indent="0">
              <a:buNone/>
            </a:pPr>
            <a:r>
              <a:rPr lang="en-US" sz="1200" dirty="0">
                <a:solidFill>
                  <a:schemeClr val="tx1"/>
                </a:solidFill>
                <a:latin typeface="Consolas" panose="020B0609020204030204" pitchFamily="49" charset="0"/>
              </a:rPr>
              <a:t>creativity, and I have seen NO evidence that ANYBODY has a clue in</a:t>
            </a:r>
          </a:p>
          <a:p>
            <a:pPr marL="114300" indent="0">
              <a:buNone/>
            </a:pPr>
            <a:r>
              <a:rPr lang="en-US" sz="1200" dirty="0">
                <a:solidFill>
                  <a:schemeClr val="tx1"/>
                </a:solidFill>
                <a:latin typeface="Consolas" panose="020B0609020204030204" pitchFamily="49" charset="0"/>
              </a:rPr>
              <a:t>these creativity issues; the most you will find in the field are a</a:t>
            </a:r>
          </a:p>
          <a:p>
            <a:pPr marL="114300" indent="0">
              <a:buNone/>
            </a:pPr>
            <a:r>
              <a:rPr lang="en-US" sz="1200" dirty="0">
                <a:solidFill>
                  <a:schemeClr val="tx1"/>
                </a:solidFill>
                <a:latin typeface="Consolas" panose="020B0609020204030204" pitchFamily="49" charset="0"/>
              </a:rPr>
              <a:t>few vague theories of creativity.</a:t>
            </a:r>
          </a:p>
          <a:p>
            <a:pPr marL="114300" indent="0">
              <a:buNone/>
            </a:pPr>
            <a:endParaRPr lang="en-US" sz="1200" dirty="0">
              <a:solidFill>
                <a:schemeClr val="tx1"/>
              </a:solidFill>
              <a:latin typeface="Consolas" panose="020B0609020204030204" pitchFamily="49" charset="0"/>
            </a:endParaRPr>
          </a:p>
          <a:p>
            <a:pPr marL="114300" indent="0">
              <a:buNone/>
            </a:pPr>
            <a:r>
              <a:rPr lang="en-US" sz="1200" dirty="0">
                <a:solidFill>
                  <a:schemeClr val="tx1"/>
                </a:solidFill>
                <a:latin typeface="Consolas" panose="020B0609020204030204" pitchFamily="49" charset="0"/>
              </a:rPr>
              <a:t>This problem is what Stuart Shapiro calls "AI-complete":  Solving it</a:t>
            </a:r>
          </a:p>
          <a:p>
            <a:pPr marL="114300" indent="0">
              <a:buNone/>
            </a:pPr>
            <a:r>
              <a:rPr lang="en-US" sz="1200" dirty="0">
                <a:solidFill>
                  <a:schemeClr val="tx1"/>
                </a:solidFill>
                <a:latin typeface="Consolas" panose="020B0609020204030204" pitchFamily="49" charset="0"/>
              </a:rPr>
              <a:t>would be equivalent to solving all the other problems of AI.</a:t>
            </a:r>
          </a:p>
          <a:p>
            <a:pPr marL="114300" indent="0">
              <a:buNone/>
            </a:pPr>
            <a:endParaRPr lang="en-US" sz="1200" dirty="0">
              <a:solidFill>
                <a:schemeClr val="tx1"/>
              </a:solidFill>
              <a:latin typeface="Consolas" panose="020B0609020204030204" pitchFamily="49" charset="0"/>
            </a:endParaRPr>
          </a:p>
          <a:p>
            <a:pPr marL="114300" indent="0">
              <a:buNone/>
            </a:pPr>
            <a:r>
              <a:rPr lang="en-US" sz="1200" dirty="0">
                <a:solidFill>
                  <a:schemeClr val="tx1"/>
                </a:solidFill>
                <a:latin typeface="Consolas" panose="020B0609020204030204" pitchFamily="49" charset="0"/>
              </a:rPr>
              <a:t>Phil</a:t>
            </a:r>
          </a:p>
          <a:p>
            <a:pPr marL="114300" indent="0">
              <a:buNone/>
            </a:pPr>
            <a:r>
              <a:rPr lang="en-US" sz="1200" dirty="0">
                <a:solidFill>
                  <a:schemeClr val="tx1"/>
                </a:solidFill>
                <a:latin typeface="Consolas" panose="020B0609020204030204" pitchFamily="49" charset="0"/>
              </a:rPr>
              <a:t>goetz@cs.buffalo.edu</a:t>
            </a:r>
          </a:p>
        </p:txBody>
      </p:sp>
    </p:spTree>
    <p:extLst>
      <p:ext uri="{BB962C8B-B14F-4D97-AF65-F5344CB8AC3E}">
        <p14:creationId xmlns:p14="http://schemas.microsoft.com/office/powerpoint/2010/main" val="279734985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Text World</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indent="0">
              <a:spcAft>
                <a:spcPts val="1600"/>
              </a:spcAft>
              <a:buNone/>
            </a:pPr>
            <a:r>
              <a:rPr lang="en-US" dirty="0"/>
              <a:t>In 2018, Microsoft released a system that automatically generates text adventure games. These games can be played by human gamers, but they are really intended to be a testbed for automatic agents.</a:t>
            </a:r>
            <a:endParaRPr dirty="0"/>
          </a:p>
        </p:txBody>
      </p:sp>
    </p:spTree>
    <p:extLst>
      <p:ext uri="{BB962C8B-B14F-4D97-AF65-F5344CB8AC3E}">
        <p14:creationId xmlns:p14="http://schemas.microsoft.com/office/powerpoint/2010/main" val="4026978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BC24-8A53-1248-B38F-8E40067442D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15F483C-A995-934E-80A4-8F2ADD5C43F9}"/>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AA98872C-8950-2342-8A46-FC6E0B9F3C82}"/>
              </a:ext>
            </a:extLst>
          </p:cNvPr>
          <p:cNvSpPr/>
          <p:nvPr/>
        </p:nvSpPr>
        <p:spPr>
          <a:xfrm>
            <a:off x="2328437" y="4809965"/>
            <a:ext cx="4487126" cy="307777"/>
          </a:xfrm>
          <a:prstGeom prst="rect">
            <a:avLst/>
          </a:prstGeom>
        </p:spPr>
        <p:txBody>
          <a:bodyPr wrap="non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WVIIigrPUJs&amp;t</a:t>
            </a:r>
            <a:r>
              <a:rPr lang="en-US" dirty="0">
                <a:hlinkClick r:id="rId4"/>
              </a:rPr>
              <a:t>=33</a:t>
            </a:r>
            <a:endParaRPr lang="en-US" dirty="0"/>
          </a:p>
        </p:txBody>
      </p:sp>
      <p:pic>
        <p:nvPicPr>
          <p:cNvPr id="4" name="Online Media 3" title="Getting Started with TextWorld">
            <a:hlinkClick r:id="" action="ppaction://media"/>
            <a:extLst>
              <a:ext uri="{FF2B5EF4-FFF2-40B4-BE49-F238E27FC236}">
                <a16:creationId xmlns:a16="http://schemas.microsoft.com/office/drawing/2014/main" id="{76749E9F-A2B6-413B-A820-3CEC5FD04B8C}"/>
              </a:ext>
            </a:extLst>
          </p:cNvPr>
          <p:cNvPicPr>
            <a:picLocks noRot="1" noChangeAspect="1"/>
          </p:cNvPicPr>
          <p:nvPr>
            <a:videoFile r:link="rId1"/>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23159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F6042-1E7A-4AEF-A69F-AEBC0F0BF2A4}"/>
              </a:ext>
            </a:extLst>
          </p:cNvPr>
          <p:cNvSpPr>
            <a:spLocks noGrp="1"/>
          </p:cNvSpPr>
          <p:nvPr>
            <p:ph type="title"/>
          </p:nvPr>
        </p:nvSpPr>
        <p:spPr/>
        <p:txBody>
          <a:bodyPr/>
          <a:lstStyle/>
          <a:p>
            <a:r>
              <a:rPr lang="en-US" dirty="0"/>
              <a:t>AI Dungeon</a:t>
            </a:r>
          </a:p>
        </p:txBody>
      </p:sp>
      <p:sp>
        <p:nvSpPr>
          <p:cNvPr id="5" name="Subtitle 4">
            <a:extLst>
              <a:ext uri="{FF2B5EF4-FFF2-40B4-BE49-F238E27FC236}">
                <a16:creationId xmlns:a16="http://schemas.microsoft.com/office/drawing/2014/main" id="{5CC2DEE5-F30C-4BE5-B82E-F003BE04BB27}"/>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DC5FB24D-A76C-4A60-A29C-A7C52A30AF87}"/>
              </a:ext>
            </a:extLst>
          </p:cNvPr>
          <p:cNvSpPr>
            <a:spLocks noGrp="1"/>
          </p:cNvSpPr>
          <p:nvPr>
            <p:ph type="body" idx="2"/>
          </p:nvPr>
        </p:nvSpPr>
        <p:spPr/>
        <p:txBody>
          <a:bodyPr/>
          <a:lstStyle/>
          <a:p>
            <a:pPr marL="114300" indent="0">
              <a:buNone/>
            </a:pPr>
            <a:r>
              <a:rPr lang="en-US" dirty="0"/>
              <a:t>The project finetuned a large generative language model on thousands of lines of text adventure games. You will play with this later in class.</a:t>
            </a:r>
          </a:p>
        </p:txBody>
      </p:sp>
    </p:spTree>
    <p:extLst>
      <p:ext uri="{BB962C8B-B14F-4D97-AF65-F5344CB8AC3E}">
        <p14:creationId xmlns:p14="http://schemas.microsoft.com/office/powerpoint/2010/main" val="2918860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C39773-2DD5-4B91-BF17-B67C2E120B4A}"/>
              </a:ext>
            </a:extLst>
          </p:cNvPr>
          <p:cNvSpPr>
            <a:spLocks noGrp="1"/>
          </p:cNvSpPr>
          <p:nvPr>
            <p:ph type="title"/>
          </p:nvPr>
        </p:nvSpPr>
        <p:spPr/>
        <p:txBody>
          <a:bodyPr anchor="t"/>
          <a:lstStyle/>
          <a:p>
            <a:r>
              <a:rPr lang="en-US" sz="1400" dirty="0">
                <a:solidFill>
                  <a:schemeClr val="tx1">
                    <a:lumMod val="95000"/>
                  </a:schemeClr>
                </a:solidFill>
                <a:latin typeface="Consolas" panose="020B0609020204030204" pitchFamily="49" charset="0"/>
              </a:rPr>
              <a:t>You are Donald, a noble living in the kingdom of </a:t>
            </a:r>
            <a:r>
              <a:rPr lang="en-US" sz="1400" dirty="0" err="1">
                <a:solidFill>
                  <a:schemeClr val="tx1">
                    <a:lumMod val="95000"/>
                  </a:schemeClr>
                </a:solidFill>
                <a:latin typeface="Consolas" panose="020B0609020204030204" pitchFamily="49" charset="0"/>
              </a:rPr>
              <a:t>Larion</a:t>
            </a:r>
            <a:r>
              <a:rPr lang="en-US" sz="1400" dirty="0">
                <a:solidFill>
                  <a:schemeClr val="tx1">
                    <a:lumMod val="95000"/>
                  </a:schemeClr>
                </a:solidFill>
                <a:latin typeface="Consolas" panose="020B0609020204030204" pitchFamily="49" charset="0"/>
              </a:rPr>
              <a:t>. You have a pouch of gold and a small dagger. You are awakened by one of your servants who tells you that your keep is under attack. You look out the window and see a large army marching towards your door. "Run!" you shout, "I'll fight them off." The next day, you wake up to find yourself alone on the battlefield. Your soldiers have been killed or turned into mindless beasts. The enemy has won!</a:t>
            </a:r>
            <a:br>
              <a:rPr lang="en-US" sz="1400" dirty="0">
                <a:solidFill>
                  <a:schemeClr val="tx1">
                    <a:lumMod val="95000"/>
                  </a:schemeClr>
                </a:solidFill>
                <a:latin typeface="Consolas" panose="020B0609020204030204" pitchFamily="49" charset="0"/>
              </a:rPr>
            </a:br>
            <a:endParaRPr lang="en-US" sz="1400" dirty="0">
              <a:solidFill>
                <a:schemeClr val="tx1">
                  <a:lumMod val="95000"/>
                </a:schemeClr>
              </a:solidFill>
              <a:latin typeface="Consolas" panose="020B0609020204030204" pitchFamily="49" charset="0"/>
            </a:endParaRPr>
          </a:p>
        </p:txBody>
      </p:sp>
    </p:spTree>
    <p:extLst>
      <p:ext uri="{BB962C8B-B14F-4D97-AF65-F5344CB8AC3E}">
        <p14:creationId xmlns:p14="http://schemas.microsoft.com/office/powerpoint/2010/main" val="2397361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C39773-2DD5-4B91-BF17-B67C2E120B4A}"/>
              </a:ext>
            </a:extLst>
          </p:cNvPr>
          <p:cNvSpPr>
            <a:spLocks noGrp="1"/>
          </p:cNvSpPr>
          <p:nvPr>
            <p:ph type="title"/>
          </p:nvPr>
        </p:nvSpPr>
        <p:spPr/>
        <p:txBody>
          <a:bodyPr anchor="t"/>
          <a:lstStyle/>
          <a:p>
            <a:r>
              <a:rPr lang="en-US" sz="1400" dirty="0">
                <a:solidFill>
                  <a:schemeClr val="tx1">
                    <a:lumMod val="95000"/>
                  </a:schemeClr>
                </a:solidFill>
                <a:latin typeface="Consolas" panose="020B0609020204030204" pitchFamily="49" charset="0"/>
              </a:rPr>
              <a:t>You are Donald, a noble living in the kingdom of </a:t>
            </a:r>
            <a:r>
              <a:rPr lang="en-US" sz="1400" dirty="0" err="1">
                <a:solidFill>
                  <a:schemeClr val="tx1">
                    <a:lumMod val="95000"/>
                  </a:schemeClr>
                </a:solidFill>
                <a:latin typeface="Consolas" panose="020B0609020204030204" pitchFamily="49" charset="0"/>
              </a:rPr>
              <a:t>Larion</a:t>
            </a:r>
            <a:r>
              <a:rPr lang="en-US" sz="1400" dirty="0">
                <a:solidFill>
                  <a:schemeClr val="tx1">
                    <a:lumMod val="95000"/>
                  </a:schemeClr>
                </a:solidFill>
                <a:latin typeface="Consolas" panose="020B0609020204030204" pitchFamily="49" charset="0"/>
              </a:rPr>
              <a:t>. You have a pouch of gold and a small dagger. You are awakened by one of your servants who tells you that your keep is under attack. You look out the window and see a large army marching towards your door. "Run!" you shout, "I'll fight them off." The next day, you wake up to find yourself alone on the battlefield. Your soldiers have been killed or turned into mindless beasts. The enemy has won!</a:t>
            </a:r>
            <a:br>
              <a:rPr lang="en-US" sz="1400" dirty="0">
                <a:solidFill>
                  <a:schemeClr val="tx1">
                    <a:lumMod val="95000"/>
                  </a:schemeClr>
                </a:solidFill>
                <a:latin typeface="Consolas" panose="020B0609020204030204" pitchFamily="49" charset="0"/>
              </a:rPr>
            </a:br>
            <a:r>
              <a:rPr lang="en-US" sz="1400" b="1" i="1" dirty="0">
                <a:solidFill>
                  <a:schemeClr val="tx1">
                    <a:lumMod val="95000"/>
                  </a:schemeClr>
                </a:solidFill>
                <a:latin typeface="Consolas" panose="020B0609020204030204" pitchFamily="49" charset="0"/>
              </a:rPr>
              <a:t>&gt; Run for president.</a:t>
            </a:r>
            <a:br>
              <a:rPr lang="en-US" sz="1400" b="1" i="1" dirty="0">
                <a:solidFill>
                  <a:schemeClr val="tx1">
                    <a:lumMod val="95000"/>
                  </a:schemeClr>
                </a:solidFill>
                <a:latin typeface="Consolas" panose="020B0609020204030204" pitchFamily="49" charset="0"/>
              </a:rPr>
            </a:br>
            <a:r>
              <a:rPr lang="en-US" sz="1400" dirty="0">
                <a:solidFill>
                  <a:schemeClr val="tx1">
                    <a:lumMod val="95000"/>
                  </a:schemeClr>
                </a:solidFill>
                <a:latin typeface="Consolas" panose="020B0609020204030204" pitchFamily="49" charset="0"/>
              </a:rPr>
              <a:t>You turn around and begin running towards the palace. It's time to make a change, but how?</a:t>
            </a:r>
            <a:br>
              <a:rPr lang="en-US" sz="1400" dirty="0">
                <a:solidFill>
                  <a:schemeClr val="tx1">
                    <a:lumMod val="95000"/>
                  </a:schemeClr>
                </a:solidFill>
                <a:latin typeface="Consolas" panose="020B0609020204030204" pitchFamily="49" charset="0"/>
              </a:rPr>
            </a:br>
            <a:br>
              <a:rPr lang="en-US" sz="1400" dirty="0">
                <a:solidFill>
                  <a:schemeClr val="tx1">
                    <a:lumMod val="95000"/>
                  </a:schemeClr>
                </a:solidFill>
                <a:latin typeface="Consolas" panose="020B0609020204030204" pitchFamily="49" charset="0"/>
              </a:rPr>
            </a:br>
            <a:endParaRPr lang="en-US" sz="1400" dirty="0">
              <a:solidFill>
                <a:schemeClr val="tx1">
                  <a:lumMod val="95000"/>
                </a:schemeClr>
              </a:solidFill>
              <a:latin typeface="Consolas" panose="020B0609020204030204" pitchFamily="49" charset="0"/>
            </a:endParaRPr>
          </a:p>
        </p:txBody>
      </p:sp>
    </p:spTree>
    <p:extLst>
      <p:ext uri="{BB962C8B-B14F-4D97-AF65-F5344CB8AC3E}">
        <p14:creationId xmlns:p14="http://schemas.microsoft.com/office/powerpoint/2010/main" val="1837773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C39773-2DD5-4B91-BF17-B67C2E120B4A}"/>
              </a:ext>
            </a:extLst>
          </p:cNvPr>
          <p:cNvSpPr>
            <a:spLocks noGrp="1"/>
          </p:cNvSpPr>
          <p:nvPr>
            <p:ph type="title"/>
          </p:nvPr>
        </p:nvSpPr>
        <p:spPr/>
        <p:txBody>
          <a:bodyPr anchor="t"/>
          <a:lstStyle/>
          <a:p>
            <a:r>
              <a:rPr lang="en-US" sz="1400" dirty="0">
                <a:solidFill>
                  <a:schemeClr val="tx1">
                    <a:lumMod val="95000"/>
                  </a:schemeClr>
                </a:solidFill>
                <a:latin typeface="Consolas" panose="020B0609020204030204" pitchFamily="49" charset="0"/>
              </a:rPr>
              <a:t>You are Donald, a noble living in the kingdom of </a:t>
            </a:r>
            <a:r>
              <a:rPr lang="en-US" sz="1400" dirty="0" err="1">
                <a:solidFill>
                  <a:schemeClr val="tx1">
                    <a:lumMod val="95000"/>
                  </a:schemeClr>
                </a:solidFill>
                <a:latin typeface="Consolas" panose="020B0609020204030204" pitchFamily="49" charset="0"/>
              </a:rPr>
              <a:t>Larion</a:t>
            </a:r>
            <a:r>
              <a:rPr lang="en-US" sz="1400" dirty="0">
                <a:solidFill>
                  <a:schemeClr val="tx1">
                    <a:lumMod val="95000"/>
                  </a:schemeClr>
                </a:solidFill>
                <a:latin typeface="Consolas" panose="020B0609020204030204" pitchFamily="49" charset="0"/>
              </a:rPr>
              <a:t>. You have a pouch of gold and a small dagger. You are awakened by one of your servants who tells you that your keep is under attack. You look out the window and see a large army marching towards your door. "Run!" you shout, "I'll fight them off." The next day, you wake up to find yourself alone on the battlefield. Your soldiers have been killed or turned into mindless beasts. The enemy has won!</a:t>
            </a:r>
            <a:br>
              <a:rPr lang="en-US" sz="1400" dirty="0">
                <a:solidFill>
                  <a:schemeClr val="tx1">
                    <a:lumMod val="95000"/>
                  </a:schemeClr>
                </a:solidFill>
                <a:latin typeface="Consolas" panose="020B0609020204030204" pitchFamily="49" charset="0"/>
              </a:rPr>
            </a:br>
            <a:r>
              <a:rPr lang="en-US" sz="1400" b="1" i="1" dirty="0">
                <a:solidFill>
                  <a:schemeClr val="tx1">
                    <a:lumMod val="95000"/>
                  </a:schemeClr>
                </a:solidFill>
                <a:latin typeface="Consolas" panose="020B0609020204030204" pitchFamily="49" charset="0"/>
              </a:rPr>
              <a:t>&gt; Run for president.</a:t>
            </a:r>
            <a:br>
              <a:rPr lang="en-US" sz="1400" b="1" i="1" dirty="0">
                <a:solidFill>
                  <a:schemeClr val="tx1">
                    <a:lumMod val="95000"/>
                  </a:schemeClr>
                </a:solidFill>
                <a:latin typeface="Consolas" panose="020B0609020204030204" pitchFamily="49" charset="0"/>
              </a:rPr>
            </a:br>
            <a:r>
              <a:rPr lang="en-US" sz="1400" dirty="0">
                <a:solidFill>
                  <a:schemeClr val="tx1">
                    <a:lumMod val="95000"/>
                  </a:schemeClr>
                </a:solidFill>
                <a:latin typeface="Consolas" panose="020B0609020204030204" pitchFamily="49" charset="0"/>
              </a:rPr>
              <a:t>You turn around and begin running towards the palace. It's time to make a change, but how?</a:t>
            </a:r>
            <a:br>
              <a:rPr lang="en-US" sz="1400" dirty="0">
                <a:solidFill>
                  <a:schemeClr val="tx1">
                    <a:lumMod val="95000"/>
                  </a:schemeClr>
                </a:solidFill>
                <a:latin typeface="Consolas" panose="020B0609020204030204" pitchFamily="49" charset="0"/>
              </a:rPr>
            </a:br>
            <a:r>
              <a:rPr lang="en-US" sz="1400" b="1" i="1" dirty="0">
                <a:solidFill>
                  <a:schemeClr val="tx1">
                    <a:lumMod val="95000"/>
                  </a:schemeClr>
                </a:solidFill>
                <a:latin typeface="Consolas" panose="020B0609020204030204" pitchFamily="49" charset="0"/>
              </a:rPr>
              <a:t>&gt; Choose campaign slogan.</a:t>
            </a:r>
            <a:br>
              <a:rPr lang="en-US" sz="1400" b="1" i="1" dirty="0">
                <a:solidFill>
                  <a:schemeClr val="tx1">
                    <a:lumMod val="95000"/>
                  </a:schemeClr>
                </a:solidFill>
                <a:latin typeface="Consolas" panose="020B0609020204030204" pitchFamily="49" charset="0"/>
              </a:rPr>
            </a:br>
            <a:r>
              <a:rPr lang="en-US" sz="1400" dirty="0">
                <a:solidFill>
                  <a:schemeClr val="tx1">
                    <a:lumMod val="95000"/>
                  </a:schemeClr>
                </a:solidFill>
                <a:latin typeface="Consolas" panose="020B0609020204030204" pitchFamily="49" charset="0"/>
              </a:rPr>
              <a:t>"We're </a:t>
            </a:r>
            <a:r>
              <a:rPr lang="en-US" sz="1400" dirty="0" err="1">
                <a:solidFill>
                  <a:schemeClr val="tx1">
                    <a:lumMod val="95000"/>
                  </a:schemeClr>
                </a:solidFill>
                <a:latin typeface="Consolas" panose="020B0609020204030204" pitchFamily="49" charset="0"/>
              </a:rPr>
              <a:t>gonna</a:t>
            </a:r>
            <a:r>
              <a:rPr lang="en-US" sz="1400" dirty="0">
                <a:solidFill>
                  <a:schemeClr val="tx1">
                    <a:lumMod val="95000"/>
                  </a:schemeClr>
                </a:solidFill>
                <a:latin typeface="Consolas" panose="020B0609020204030204" pitchFamily="49" charset="0"/>
              </a:rPr>
              <a:t> be great again!" You raise your fist and yell as loud as you can. You hear a few cheers from the crowd. This seems to cheer you up, so you continue shouting it louder until everyone is cheering along with you.</a:t>
            </a:r>
            <a:br>
              <a:rPr lang="en-US" sz="1400" dirty="0">
                <a:solidFill>
                  <a:schemeClr val="tx1">
                    <a:lumMod val="95000"/>
                  </a:schemeClr>
                </a:solidFill>
                <a:latin typeface="Consolas" panose="020B0609020204030204" pitchFamily="49" charset="0"/>
              </a:rPr>
            </a:br>
            <a:endParaRPr lang="en-US" sz="1400" dirty="0">
              <a:solidFill>
                <a:schemeClr val="tx1">
                  <a:lumMod val="95000"/>
                </a:schemeClr>
              </a:solidFill>
              <a:latin typeface="Consolas" panose="020B0609020204030204" pitchFamily="49" charset="0"/>
            </a:endParaRPr>
          </a:p>
        </p:txBody>
      </p:sp>
    </p:spTree>
    <p:extLst>
      <p:ext uri="{BB962C8B-B14F-4D97-AF65-F5344CB8AC3E}">
        <p14:creationId xmlns:p14="http://schemas.microsoft.com/office/powerpoint/2010/main" val="3886154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1757249"/>
            <a:ext cx="8520600" cy="16373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200" dirty="0"/>
              <a:t>Natural Language Processing</a:t>
            </a:r>
            <a:endParaRPr sz="5200"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Tree>
    <p:extLst>
      <p:ext uri="{BB962C8B-B14F-4D97-AF65-F5344CB8AC3E}">
        <p14:creationId xmlns:p14="http://schemas.microsoft.com/office/powerpoint/2010/main" val="15058823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20772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Lexical Knowledge Bases</a:t>
            </a:r>
            <a:endParaRPr dirty="0"/>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NLP researchers have built structure knowledge bases and ontologies that encode a lot of important information about the meaning of words.</a:t>
            </a:r>
          </a:p>
        </p:txBody>
      </p:sp>
    </p:spTree>
    <p:extLst>
      <p:ext uri="{BB962C8B-B14F-4D97-AF65-F5344CB8AC3E}">
        <p14:creationId xmlns:p14="http://schemas.microsoft.com/office/powerpoint/2010/main" val="73272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body" idx="1"/>
          </p:nvPr>
        </p:nvSpPr>
        <p:spPr>
          <a:xfrm>
            <a:off x="311700" y="1152475"/>
            <a:ext cx="455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1970s, “Choose your own adventure” books grew in popularity.</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TODO: screenshot</a:t>
            </a:r>
            <a:endParaRPr/>
          </a:p>
        </p:txBody>
      </p:sp>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Paper Interactive Fiction</a:t>
            </a:r>
            <a:endParaRPr/>
          </a:p>
        </p:txBody>
      </p:sp>
      <p:pic>
        <p:nvPicPr>
          <p:cNvPr id="76" name="Google Shape;76;p16"/>
          <p:cNvPicPr preferRelativeResize="0"/>
          <p:nvPr/>
        </p:nvPicPr>
        <p:blipFill>
          <a:blip r:embed="rId3">
            <a:alphaModFix/>
          </a:blip>
          <a:stretch>
            <a:fillRect/>
          </a:stretch>
        </p:blipFill>
        <p:spPr>
          <a:xfrm>
            <a:off x="5323000" y="513974"/>
            <a:ext cx="3215250" cy="2057776"/>
          </a:xfrm>
          <a:prstGeom prst="rect">
            <a:avLst/>
          </a:prstGeom>
          <a:noFill/>
          <a:ln>
            <a:noFill/>
          </a:ln>
        </p:spPr>
      </p:pic>
      <p:pic>
        <p:nvPicPr>
          <p:cNvPr id="77" name="Google Shape;77;p16"/>
          <p:cNvPicPr preferRelativeResize="0"/>
          <p:nvPr/>
        </p:nvPicPr>
        <p:blipFill>
          <a:blip r:embed="rId4">
            <a:alphaModFix/>
          </a:blip>
          <a:stretch>
            <a:fillRect/>
          </a:stretch>
        </p:blipFill>
        <p:spPr>
          <a:xfrm>
            <a:off x="5322999" y="2706000"/>
            <a:ext cx="3088778" cy="2211575"/>
          </a:xfrm>
          <a:prstGeom prst="rect">
            <a:avLst/>
          </a:prstGeom>
          <a:noFill/>
          <a:ln>
            <a:noFill/>
          </a:ln>
        </p:spPr>
      </p:pic>
      <p:pic>
        <p:nvPicPr>
          <p:cNvPr id="78" name="Google Shape;78;p16"/>
          <p:cNvPicPr preferRelativeResize="0"/>
          <p:nvPr/>
        </p:nvPicPr>
        <p:blipFill>
          <a:blip r:embed="rId5">
            <a:alphaModFix/>
          </a:blip>
          <a:stretch>
            <a:fillRect/>
          </a:stretch>
        </p:blipFill>
        <p:spPr>
          <a:xfrm>
            <a:off x="486875" y="2101450"/>
            <a:ext cx="3854955" cy="2891224"/>
          </a:xfrm>
          <a:prstGeom prst="rect">
            <a:avLst/>
          </a:prstGeom>
          <a:noFill/>
          <a:ln>
            <a:noFill/>
          </a:ln>
        </p:spPr>
      </p:pic>
      <p:sp>
        <p:nvSpPr>
          <p:cNvPr id="79" name="Google Shape;79;p16"/>
          <p:cNvSpPr/>
          <p:nvPr/>
        </p:nvSpPr>
        <p:spPr>
          <a:xfrm>
            <a:off x="960450" y="3889375"/>
            <a:ext cx="1460500" cy="246075"/>
          </a:xfrm>
          <a:custGeom>
            <a:avLst/>
            <a:gdLst/>
            <a:ahLst/>
            <a:cxnLst/>
            <a:rect l="l" t="t" r="r" b="b"/>
            <a:pathLst>
              <a:path w="58420" h="9843" extrusionOk="0">
                <a:moveTo>
                  <a:pt x="0" y="0"/>
                </a:moveTo>
                <a:cubicBezTo>
                  <a:pt x="19748" y="0"/>
                  <a:pt x="39688" y="3592"/>
                  <a:pt x="58420" y="9843"/>
                </a:cubicBezTo>
              </a:path>
            </a:pathLst>
          </a:custGeom>
          <a:noFill/>
          <a:ln w="152400" cap="flat" cmpd="sng">
            <a:solidFill>
              <a:schemeClr val="accent6">
                <a:alpha val="30000"/>
              </a:schemeClr>
            </a:solidFill>
            <a:prstDash val="solid"/>
            <a:round/>
            <a:headEnd type="none" w="med" len="med"/>
            <a:tailEnd type="none" w="med" len="med"/>
          </a:ln>
        </p:spPr>
      </p:sp>
      <p:sp>
        <p:nvSpPr>
          <p:cNvPr id="80" name="Google Shape;80;p16"/>
          <p:cNvSpPr/>
          <p:nvPr/>
        </p:nvSpPr>
        <p:spPr>
          <a:xfrm rot="21189969">
            <a:off x="2563627" y="3591304"/>
            <a:ext cx="1514447" cy="531700"/>
          </a:xfrm>
          <a:prstGeom prst="rect">
            <a:avLst/>
          </a:prstGeom>
          <a:solidFill>
            <a:schemeClr val="accent6">
              <a:alpha val="3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457784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80CE6BB2-4842-9544-972E-9132FA12DA68}"/>
              </a:ext>
            </a:extLst>
          </p:cNvPr>
          <p:cNvPicPr>
            <a:picLocks noChangeAspect="1"/>
          </p:cNvPicPr>
          <p:nvPr/>
        </p:nvPicPr>
        <p:blipFill>
          <a:blip r:embed="rId3"/>
          <a:stretch>
            <a:fillRect/>
          </a:stretch>
        </p:blipFill>
        <p:spPr>
          <a:xfrm>
            <a:off x="-110068" y="278757"/>
            <a:ext cx="9254068" cy="4780076"/>
          </a:xfrm>
          <a:prstGeom prst="rect">
            <a:avLst/>
          </a:prstGeom>
          <a:ln w="12700">
            <a:miter lim="400000"/>
          </a:ln>
        </p:spPr>
      </p:pic>
    </p:spTree>
    <p:extLst>
      <p:ext uri="{BB962C8B-B14F-4D97-AF65-F5344CB8AC3E}">
        <p14:creationId xmlns:p14="http://schemas.microsoft.com/office/powerpoint/2010/main" val="26042265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Entailment in formal semantics"/>
          <p:cNvSpPr txBox="1">
            <a:spLocks noGrp="1"/>
          </p:cNvSpPr>
          <p:nvPr>
            <p:ph type="title"/>
          </p:nvPr>
        </p:nvSpPr>
        <p:spPr>
          <a:prstGeom prst="rect">
            <a:avLst/>
          </a:prstGeom>
        </p:spPr>
        <p:txBody>
          <a:bodyPr/>
          <a:lstStyle>
            <a:lvl1pPr defTabSz="490727">
              <a:defRPr sz="6719"/>
            </a:lvl1pPr>
          </a:lstStyle>
          <a:p>
            <a:r>
              <a:rPr lang="en-US" sz="3000" dirty="0"/>
              <a:t>Entailment in formal semantics</a:t>
            </a:r>
            <a:endParaRPr sz="3000" dirty="0"/>
          </a:p>
        </p:txBody>
      </p:sp>
      <p:sp>
        <p:nvSpPr>
          <p:cNvPr id="170" name="All animals have an ulnar artery…"/>
          <p:cNvSpPr txBox="1"/>
          <p:nvPr/>
        </p:nvSpPr>
        <p:spPr>
          <a:xfrm>
            <a:off x="2592968" y="2070147"/>
            <a:ext cx="3744214" cy="1003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lgn="ctr">
              <a:defRPr sz="3900"/>
            </a:pPr>
            <a:r>
              <a:rPr sz="2056" dirty="0">
                <a:solidFill>
                  <a:schemeClr val="tx1"/>
                </a:solidFill>
              </a:rPr>
              <a:t>All animals have an ulnar artery</a:t>
            </a:r>
          </a:p>
          <a:p>
            <a:pPr algn="ctr">
              <a:defRPr sz="3900"/>
            </a:pPr>
            <a:r>
              <a:rPr sz="2056" dirty="0">
                <a:solidFill>
                  <a:schemeClr val="tx1"/>
                </a:solidFill>
              </a:rPr>
              <a:t>⇒ </a:t>
            </a:r>
          </a:p>
          <a:p>
            <a:pPr algn="ctr">
              <a:defRPr sz="3900"/>
            </a:pPr>
            <a:r>
              <a:rPr sz="2056" dirty="0">
                <a:solidFill>
                  <a:schemeClr val="tx1"/>
                </a:solidFill>
              </a:rPr>
              <a:t>All dogs have an ulnar artery</a:t>
            </a:r>
          </a:p>
        </p:txBody>
      </p:sp>
      <p:sp>
        <p:nvSpPr>
          <p:cNvPr id="171" name="+ Mathematically well-understood + Powerful machinery for handling logical operations…"/>
          <p:cNvSpPr txBox="1"/>
          <p:nvPr/>
        </p:nvSpPr>
        <p:spPr>
          <a:xfrm>
            <a:off x="2024638" y="3891993"/>
            <a:ext cx="5223786" cy="5896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defRPr sz="3300" b="0"/>
            </a:pPr>
            <a:r>
              <a:rPr sz="1740" dirty="0">
                <a:solidFill>
                  <a:schemeClr val="tx1"/>
                </a:solidFill>
              </a:rPr>
              <a:t>+ Mathematically well-understood</a:t>
            </a:r>
            <a:br>
              <a:rPr sz="1740" dirty="0">
                <a:solidFill>
                  <a:schemeClr val="tx1"/>
                </a:solidFill>
              </a:rPr>
            </a:br>
            <a:r>
              <a:rPr sz="1740" dirty="0">
                <a:solidFill>
                  <a:schemeClr val="tx1"/>
                </a:solidFill>
              </a:rPr>
              <a:t>+ Powerful machinery for handling logical operations</a:t>
            </a:r>
          </a:p>
        </p:txBody>
      </p:sp>
    </p:spTree>
    <p:extLst>
      <p:ext uri="{BB962C8B-B14F-4D97-AF65-F5344CB8AC3E}">
        <p14:creationId xmlns:p14="http://schemas.microsoft.com/office/powerpoint/2010/main" val="3248229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Screenshot 2018-06-07 13.53.24.png" descr="Screenshot 2018-06-07 13.53.24.png"/>
          <p:cNvPicPr>
            <a:picLocks noChangeAspect="1"/>
          </p:cNvPicPr>
          <p:nvPr/>
        </p:nvPicPr>
        <p:blipFill>
          <a:blip r:embed="rId2"/>
          <a:stretch>
            <a:fillRect/>
          </a:stretch>
        </p:blipFill>
        <p:spPr>
          <a:xfrm>
            <a:off x="2078182" y="0"/>
            <a:ext cx="4987637" cy="5143500"/>
          </a:xfrm>
          <a:prstGeom prst="rect">
            <a:avLst/>
          </a:prstGeom>
          <a:ln w="12700">
            <a:miter lim="400000"/>
          </a:ln>
        </p:spPr>
      </p:pic>
    </p:spTree>
    <p:extLst>
      <p:ext uri="{BB962C8B-B14F-4D97-AF65-F5344CB8AC3E}">
        <p14:creationId xmlns:p14="http://schemas.microsoft.com/office/powerpoint/2010/main" val="192121631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stretch>
            <a:fillRect/>
          </a:stretch>
        </p:blipFill>
        <p:spPr>
          <a:xfrm>
            <a:off x="2084907" y="-6830"/>
            <a:ext cx="4974186" cy="5974227"/>
          </a:xfrm>
          <a:prstGeom prst="rect">
            <a:avLst/>
          </a:prstGeom>
          <a:ln w="12700">
            <a:miter lim="400000"/>
          </a:ln>
        </p:spPr>
      </p:pic>
    </p:spTree>
    <p:extLst>
      <p:ext uri="{BB962C8B-B14F-4D97-AF65-F5344CB8AC3E}">
        <p14:creationId xmlns:p14="http://schemas.microsoft.com/office/powerpoint/2010/main" val="3474535507"/>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Image" descr="Image"/>
          <p:cNvPicPr>
            <a:picLocks noChangeAspect="1"/>
          </p:cNvPicPr>
          <p:nvPr/>
        </p:nvPicPr>
        <p:blipFill>
          <a:blip r:embed="rId2"/>
          <a:stretch>
            <a:fillRect/>
          </a:stretch>
        </p:blipFill>
        <p:spPr>
          <a:xfrm>
            <a:off x="2085615" y="-716373"/>
            <a:ext cx="4972771" cy="5852941"/>
          </a:xfrm>
          <a:prstGeom prst="rect">
            <a:avLst/>
          </a:prstGeom>
          <a:ln w="12700">
            <a:miter lim="400000"/>
          </a:ln>
        </p:spPr>
      </p:pic>
    </p:spTree>
    <p:extLst>
      <p:ext uri="{BB962C8B-B14F-4D97-AF65-F5344CB8AC3E}">
        <p14:creationId xmlns:p14="http://schemas.microsoft.com/office/powerpoint/2010/main" val="318365737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Word Embeddings</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Vector space semantics provide a way of learning which words are similar to each other, based on what words they co-occur with.</a:t>
            </a:r>
          </a:p>
        </p:txBody>
      </p:sp>
    </p:spTree>
    <p:extLst>
      <p:ext uri="{BB962C8B-B14F-4D97-AF65-F5344CB8AC3E}">
        <p14:creationId xmlns:p14="http://schemas.microsoft.com/office/powerpoint/2010/main" val="32812253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optometry4.jpg" descr="optometry4.jpg"/>
          <p:cNvPicPr>
            <a:picLocks/>
          </p:cNvPicPr>
          <p:nvPr/>
        </p:nvPicPr>
        <p:blipFill>
          <a:blip r:embed="rId3"/>
          <a:stretch>
            <a:fillRect/>
          </a:stretch>
        </p:blipFill>
        <p:spPr>
          <a:xfrm>
            <a:off x="5087440" y="1231784"/>
            <a:ext cx="3904159" cy="2811710"/>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266"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279400" y="924223"/>
            <a:ext cx="4741317" cy="4185791"/>
          </a:xfrm>
          <a:prstGeom prst="rect">
            <a:avLst/>
          </a:prstGeom>
        </p:spPr>
        <p:txBody>
          <a:bodyPr>
            <a:noAutofit/>
          </a:bodyPr>
          <a:lstStyle/>
          <a:p>
            <a:pPr algn="l" defTabSz="289566">
              <a:defRPr sz="2632">
                <a:latin typeface="Helvetica Neue Light"/>
                <a:ea typeface="Helvetica Neue Light"/>
                <a:cs typeface="Helvetica Neue Light"/>
                <a:sym typeface="Helvetica Neue Light"/>
              </a:defRPr>
            </a:pPr>
            <a:r>
              <a:rPr sz="1400" dirty="0"/>
              <a:t>If we consider </a:t>
            </a:r>
            <a:r>
              <a:rPr sz="1400" dirty="0">
                <a:latin typeface="Helvetica Neue"/>
                <a:ea typeface="Helvetica Neue"/>
                <a:cs typeface="Helvetica Neue"/>
                <a:sym typeface="Helvetica Neue"/>
              </a:rPr>
              <a:t>optometrist</a:t>
            </a:r>
            <a:r>
              <a:rPr sz="1400" dirty="0"/>
              <a:t> and </a:t>
            </a:r>
            <a:r>
              <a:rPr sz="1400" dirty="0">
                <a:latin typeface="Helvetica Neue"/>
                <a:ea typeface="Helvetica Neue"/>
                <a:cs typeface="Helvetica Neue"/>
                <a:sym typeface="Helvetica Neue"/>
              </a:rPr>
              <a:t>eye-doctor</a:t>
            </a:r>
            <a:r>
              <a:rPr sz="1400" dirty="0"/>
              <a:t> we find that, as our corpus of utterances grows, these two occur in almost the same environments.  In contrast, there are many sentence environments in which </a:t>
            </a:r>
            <a:r>
              <a:rPr sz="1400" dirty="0">
                <a:latin typeface="Helvetica Neue"/>
                <a:ea typeface="Helvetica Neue"/>
                <a:cs typeface="Helvetica Neue"/>
                <a:sym typeface="Helvetica Neue"/>
              </a:rPr>
              <a:t>optometrist</a:t>
            </a:r>
            <a:r>
              <a:rPr sz="1400" dirty="0"/>
              <a:t> occurs but </a:t>
            </a:r>
            <a:r>
              <a:rPr sz="1400" dirty="0">
                <a:latin typeface="Helvetica Neue"/>
                <a:ea typeface="Helvetica Neue"/>
                <a:cs typeface="Helvetica Neue"/>
                <a:sym typeface="Helvetica Neue"/>
              </a:rPr>
              <a:t>lawyer</a:t>
            </a:r>
            <a:r>
              <a:rPr sz="1400" dirty="0"/>
              <a:t> does not...</a:t>
            </a:r>
          </a:p>
          <a:p>
            <a:pPr algn="l" defTabSz="289566">
              <a:defRPr sz="2632">
                <a:latin typeface="Helvetica Neue Light"/>
                <a:ea typeface="Helvetica Neue Light"/>
                <a:cs typeface="Helvetica Neue Light"/>
                <a:sym typeface="Helvetica Neue Light"/>
              </a:defRPr>
            </a:pPr>
            <a:endParaRPr sz="1400" dirty="0"/>
          </a:p>
          <a:p>
            <a:pPr algn="l" defTabSz="289566">
              <a:defRPr sz="2632">
                <a:latin typeface="Helvetica Neue Light"/>
                <a:ea typeface="Helvetica Neue Light"/>
                <a:cs typeface="Helvetica Neue Light"/>
                <a:sym typeface="Helvetica Neue Light"/>
              </a:defRPr>
            </a:pPr>
            <a:r>
              <a:rPr sz="1400" dirty="0"/>
              <a:t>It is a question of the relative frequency of such environments, and of what we will obtain if we ask an informant to substitute any word he wishes for </a:t>
            </a:r>
            <a:r>
              <a:rPr sz="1400" dirty="0">
                <a:latin typeface="Helvetica Neue"/>
                <a:ea typeface="Helvetica Neue"/>
                <a:cs typeface="Helvetica Neue"/>
                <a:sym typeface="Helvetica Neue"/>
              </a:rPr>
              <a:t>oculist</a:t>
            </a:r>
            <a:r>
              <a:rPr sz="1400" dirty="0"/>
              <a:t> (not asking what words have the same meaning).  </a:t>
            </a:r>
          </a:p>
          <a:p>
            <a:pPr algn="l" defTabSz="289566">
              <a:defRPr sz="2632">
                <a:latin typeface="Helvetica Neue Light"/>
                <a:ea typeface="Helvetica Neue Light"/>
                <a:cs typeface="Helvetica Neue Light"/>
                <a:sym typeface="Helvetica Neue Light"/>
              </a:defRPr>
            </a:pPr>
            <a:endParaRPr sz="1400" dirty="0"/>
          </a:p>
          <a:p>
            <a:pPr algn="l" defTabSz="289566">
              <a:defRPr sz="2632">
                <a:latin typeface="Helvetica Neue Light"/>
                <a:ea typeface="Helvetica Neue Light"/>
                <a:cs typeface="Helvetica Neue Light"/>
                <a:sym typeface="Helvetica Neue Light"/>
              </a:defRPr>
            </a:pPr>
            <a:r>
              <a:rPr sz="1400" dirty="0"/>
              <a:t>These and similar tests all measure the probability of particular environments occurring with particular elements...  If A and B have almost identical environments we say that they are synonyms.</a:t>
            </a:r>
          </a:p>
          <a:p>
            <a:pPr algn="r" defTabSz="289566">
              <a:defRPr sz="2632">
                <a:latin typeface="Helvetica Neue Light"/>
                <a:ea typeface="Helvetica Neue Light"/>
                <a:cs typeface="Helvetica Neue Light"/>
                <a:sym typeface="Helvetica Neue Light"/>
              </a:defRPr>
            </a:pPr>
            <a:r>
              <a:rPr sz="1400" dirty="0"/>
              <a:t>–</a:t>
            </a:r>
            <a:r>
              <a:rPr sz="1400" dirty="0" err="1"/>
              <a:t>Zellig</a:t>
            </a:r>
            <a:r>
              <a:rPr sz="1400" dirty="0"/>
              <a:t> Harris (1954)</a:t>
            </a:r>
          </a:p>
        </p:txBody>
      </p:sp>
      <p:sp>
        <p:nvSpPr>
          <p:cNvPr id="267" name="Distributional Hypothesis"/>
          <p:cNvSpPr txBox="1">
            <a:spLocks noGrp="1"/>
          </p:cNvSpPr>
          <p:nvPr>
            <p:ph type="title"/>
          </p:nvPr>
        </p:nvSpPr>
        <p:spPr>
          <a:xfrm>
            <a:off x="1819424" y="234404"/>
            <a:ext cx="5505152" cy="589359"/>
          </a:xfrm>
          <a:prstGeom prst="rect">
            <a:avLst/>
          </a:prstGeom>
        </p:spPr>
        <p:txBody>
          <a:bodyPr/>
          <a:lstStyle>
            <a:lvl1pPr>
              <a:defRPr>
                <a:latin typeface="Helvetica Neue Light"/>
                <a:ea typeface="Helvetica Neue Light"/>
                <a:cs typeface="Helvetica Neue Light"/>
                <a:sym typeface="Helvetica Neue Light"/>
              </a:defRPr>
            </a:lvl1pPr>
          </a:lstStyle>
          <a:p>
            <a:r>
              <a:t>Distributional Hypothesis</a:t>
            </a:r>
          </a:p>
        </p:txBody>
      </p:sp>
    </p:spTree>
    <p:extLst>
      <p:ext uri="{BB962C8B-B14F-4D97-AF65-F5344CB8AC3E}">
        <p14:creationId xmlns:p14="http://schemas.microsoft.com/office/powerpoint/2010/main" val="337925907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66">
                                            <p:bg/>
                                          </p:spTgt>
                                        </p:tgtEl>
                                        <p:attrNameLst>
                                          <p:attrName>style.visibility</p:attrName>
                                        </p:attrNameLst>
                                      </p:cBhvr>
                                      <p:to>
                                        <p:strVal val="visible"/>
                                      </p:to>
                                    </p:set>
                                    <p:animEffect transition="in" filter="dissolve">
                                      <p:cBhvr>
                                        <p:cTn id="7" dur="1000"/>
                                        <p:tgtEl>
                                          <p:spTgt spid="266">
                                            <p:bg/>
                                          </p:spTgt>
                                        </p:tgtEl>
                                      </p:cBhvr>
                                    </p:animEffect>
                                  </p:childTnLst>
                                </p:cTn>
                              </p:par>
                              <p:par>
                                <p:cTn id="8" presetID="9" presetClass="entr" presetSubtype="0" fill="hold" grpId="0" nodeType="withEffect">
                                  <p:stCondLst>
                                    <p:cond delay="0"/>
                                  </p:stCondLst>
                                  <p:iterate>
                                    <p:tmAbs val="0"/>
                                  </p:iterate>
                                  <p:childTnLst>
                                    <p:set>
                                      <p:cBhvr>
                                        <p:cTn id="9" fill="hold"/>
                                        <p:tgtEl>
                                          <p:spTgt spid="266">
                                            <p:txEl>
                                              <p:pRg st="0" end="0"/>
                                            </p:txEl>
                                          </p:spTgt>
                                        </p:tgtEl>
                                        <p:attrNameLst>
                                          <p:attrName>style.visibility</p:attrName>
                                        </p:attrNameLst>
                                      </p:cBhvr>
                                      <p:to>
                                        <p:strVal val="visible"/>
                                      </p:to>
                                    </p:set>
                                    <p:animEffect transition="in" filter="dissolve">
                                      <p:cBhvr>
                                        <p:cTn id="10" dur="1000"/>
                                        <p:tgtEl>
                                          <p:spTgt spid="266">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266">
                                            <p:txEl>
                                              <p:pRg st="1" end="1"/>
                                            </p:txEl>
                                          </p:spTgt>
                                        </p:tgtEl>
                                        <p:attrNameLst>
                                          <p:attrName>style.visibility</p:attrName>
                                        </p:attrNameLst>
                                      </p:cBhvr>
                                      <p:to>
                                        <p:strVal val="visible"/>
                                      </p:to>
                                    </p:set>
                                    <p:animEffect transition="in" filter="dissolve">
                                      <p:cBhvr>
                                        <p:cTn id="14" dur="1000"/>
                                        <p:tgtEl>
                                          <p:spTgt spid="266">
                                            <p:txEl>
                                              <p:pRg st="1" end="1"/>
                                            </p:txEl>
                                          </p:spTgt>
                                        </p:tgtEl>
                                      </p:cBhvr>
                                    </p:animEffect>
                                  </p:childTnLst>
                                </p:cTn>
                              </p:par>
                            </p:childTnLst>
                          </p:cTn>
                        </p:par>
                        <p:par>
                          <p:cTn id="15" fill="hold">
                            <p:stCondLst>
                              <p:cond delay="2000"/>
                            </p:stCondLst>
                            <p:childTnLst>
                              <p:par>
                                <p:cTn id="16" presetID="9" presetClass="entr" fill="hold" grpId="0" nodeType="afterEffect">
                                  <p:stCondLst>
                                    <p:cond delay="0"/>
                                  </p:stCondLst>
                                  <p:iterate>
                                    <p:tmAbs val="0"/>
                                  </p:iterate>
                                  <p:childTnLst>
                                    <p:set>
                                      <p:cBhvr>
                                        <p:cTn id="17" fill="hold"/>
                                        <p:tgtEl>
                                          <p:spTgt spid="266">
                                            <p:txEl>
                                              <p:pRg st="2" end="2"/>
                                            </p:txEl>
                                          </p:spTgt>
                                        </p:tgtEl>
                                        <p:attrNameLst>
                                          <p:attrName>style.visibility</p:attrName>
                                        </p:attrNameLst>
                                      </p:cBhvr>
                                      <p:to>
                                        <p:strVal val="visible"/>
                                      </p:to>
                                    </p:set>
                                    <p:animEffect transition="in" filter="dissolve">
                                      <p:cBhvr>
                                        <p:cTn id="18" dur="1000"/>
                                        <p:tgtEl>
                                          <p:spTgt spid="2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build="p" bldLvl="5" animBg="1" advAuto="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E76432-FFCA-E045-A9A0-037D5EB64ADB}"/>
              </a:ext>
            </a:extLst>
          </p:cNvPr>
          <p:cNvSpPr/>
          <p:nvPr/>
        </p:nvSpPr>
        <p:spPr>
          <a:xfrm>
            <a:off x="651933" y="1761067"/>
            <a:ext cx="4055534" cy="1515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FCCED-A66E-8349-93CA-4B86CE862791}"/>
              </a:ext>
            </a:extLst>
          </p:cNvPr>
          <p:cNvSpPr>
            <a:spLocks noGrp="1"/>
          </p:cNvSpPr>
          <p:nvPr>
            <p:ph type="title"/>
          </p:nvPr>
        </p:nvSpPr>
        <p:spPr/>
        <p:txBody>
          <a:bodyPr/>
          <a:lstStyle/>
          <a:p>
            <a:r>
              <a:rPr lang="en-US" dirty="0"/>
              <a:t>Intuition of distributional word similarity</a:t>
            </a:r>
          </a:p>
        </p:txBody>
      </p:sp>
      <p:sp>
        <p:nvSpPr>
          <p:cNvPr id="3" name="Text Placeholder 2">
            <a:extLst>
              <a:ext uri="{FF2B5EF4-FFF2-40B4-BE49-F238E27FC236}">
                <a16:creationId xmlns:a16="http://schemas.microsoft.com/office/drawing/2014/main" id="{0F0BE543-3B13-3E4C-9AF0-9835616DAF1B}"/>
              </a:ext>
            </a:extLst>
          </p:cNvPr>
          <p:cNvSpPr>
            <a:spLocks noGrp="1"/>
          </p:cNvSpPr>
          <p:nvPr>
            <p:ph type="body" idx="1"/>
          </p:nvPr>
        </p:nvSpPr>
        <p:spPr/>
        <p:txBody>
          <a:bodyPr/>
          <a:lstStyle/>
          <a:p>
            <a:r>
              <a:rPr lang="en-US" dirty="0"/>
              <a:t>Nida (1975) example:</a:t>
            </a:r>
            <a:br>
              <a:rPr lang="en-US" dirty="0"/>
            </a:br>
            <a:br>
              <a:rPr lang="en-US" dirty="0"/>
            </a:br>
            <a:r>
              <a:rPr lang="en-US" dirty="0"/>
              <a:t>A bottle of </a:t>
            </a:r>
            <a:r>
              <a:rPr lang="en-US" b="1" dirty="0" err="1"/>
              <a:t>tesgüino</a:t>
            </a:r>
            <a:r>
              <a:rPr lang="en-US" dirty="0"/>
              <a:t> is on the table</a:t>
            </a:r>
            <a:br>
              <a:rPr lang="en-US" dirty="0"/>
            </a:br>
            <a:r>
              <a:rPr lang="en-US" dirty="0"/>
              <a:t>Everybody likes </a:t>
            </a:r>
            <a:r>
              <a:rPr lang="en-US" b="1" dirty="0" err="1"/>
              <a:t>tesgüino</a:t>
            </a:r>
            <a:br>
              <a:rPr lang="en-US" dirty="0"/>
            </a:br>
            <a:r>
              <a:rPr lang="en-US" b="1" dirty="0" err="1"/>
              <a:t>Tesgüino</a:t>
            </a:r>
            <a:r>
              <a:rPr lang="en-US" dirty="0"/>
              <a:t> makes you drunk</a:t>
            </a:r>
            <a:br>
              <a:rPr lang="en-US" dirty="0"/>
            </a:br>
            <a:r>
              <a:rPr lang="en-US" dirty="0"/>
              <a:t>We make </a:t>
            </a:r>
            <a:r>
              <a:rPr lang="en-US" b="1" dirty="0" err="1"/>
              <a:t>tesgüino</a:t>
            </a:r>
            <a:r>
              <a:rPr lang="en-US" dirty="0"/>
              <a:t> out of corn.</a:t>
            </a:r>
          </a:p>
          <a:p>
            <a:endParaRPr lang="en-US" dirty="0"/>
          </a:p>
          <a:p>
            <a:r>
              <a:rPr lang="en-US" dirty="0"/>
              <a:t>From context, you can guess what </a:t>
            </a:r>
            <a:r>
              <a:rPr lang="en-US" b="1" dirty="0" err="1"/>
              <a:t>tesgüino</a:t>
            </a:r>
            <a:r>
              <a:rPr lang="en-US" b="1" dirty="0"/>
              <a:t> </a:t>
            </a:r>
            <a:r>
              <a:rPr lang="en-US" dirty="0"/>
              <a:t>means.</a:t>
            </a:r>
          </a:p>
          <a:p>
            <a:pPr marL="114300" indent="0">
              <a:buNone/>
            </a:pPr>
            <a:r>
              <a:rPr lang="en-US" dirty="0"/>
              <a:t> </a:t>
            </a:r>
          </a:p>
          <a:p>
            <a:endParaRPr lang="en-US" dirty="0"/>
          </a:p>
          <a:p>
            <a:endParaRPr lang="en-US" dirty="0"/>
          </a:p>
        </p:txBody>
      </p:sp>
    </p:spTree>
    <p:extLst>
      <p:ext uri="{BB962C8B-B14F-4D97-AF65-F5344CB8AC3E}">
        <p14:creationId xmlns:p14="http://schemas.microsoft.com/office/powerpoint/2010/main" val="3298468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 name="Term-Document Matrix"/>
          <p:cNvSpPr txBox="1">
            <a:spLocks noGrp="1"/>
          </p:cNvSpPr>
          <p:nvPr>
            <p:ph type="title"/>
          </p:nvPr>
        </p:nvSpPr>
        <p:spPr>
          <a:prstGeom prst="rect">
            <a:avLst/>
          </a:prstGeom>
        </p:spPr>
        <p:txBody>
          <a:bodyPr/>
          <a:lstStyle/>
          <a:p>
            <a:r>
              <a:rPr dirty="0">
                <a:solidFill>
                  <a:schemeClr val="bg2"/>
                </a:solidFill>
              </a:rPr>
              <a:t>Term-Document Matrix</a:t>
            </a:r>
          </a:p>
        </p:txBody>
      </p:sp>
      <p:graphicFrame>
        <p:nvGraphicFramePr>
          <p:cNvPr id="277" name="Table"/>
          <p:cNvGraphicFramePr/>
          <p:nvPr>
            <p:extLst>
              <p:ext uri="{D42A27DB-BD31-4B8C-83A1-F6EECF244321}">
                <p14:modId xmlns:p14="http://schemas.microsoft.com/office/powerpoint/2010/main" val="2801227988"/>
              </p:ext>
            </p:extLst>
          </p:nvPr>
        </p:nvGraphicFramePr>
        <p:xfrm>
          <a:off x="1651766" y="1372940"/>
          <a:ext cx="5988750" cy="3550488"/>
        </p:xfrm>
        <a:graphic>
          <a:graphicData uri="http://schemas.openxmlformats.org/drawingml/2006/table">
            <a:tbl>
              <a:tblPr firstRow="1" firstCol="1"/>
              <a:tblGrid>
                <a:gridCol w="998125">
                  <a:extLst>
                    <a:ext uri="{9D8B030D-6E8A-4147-A177-3AD203B41FA5}">
                      <a16:colId xmlns:a16="http://schemas.microsoft.com/office/drawing/2014/main" val="20000"/>
                    </a:ext>
                  </a:extLst>
                </a:gridCol>
                <a:gridCol w="998125">
                  <a:extLst>
                    <a:ext uri="{9D8B030D-6E8A-4147-A177-3AD203B41FA5}">
                      <a16:colId xmlns:a16="http://schemas.microsoft.com/office/drawing/2014/main" val="20001"/>
                    </a:ext>
                  </a:extLst>
                </a:gridCol>
                <a:gridCol w="998125">
                  <a:extLst>
                    <a:ext uri="{9D8B030D-6E8A-4147-A177-3AD203B41FA5}">
                      <a16:colId xmlns:a16="http://schemas.microsoft.com/office/drawing/2014/main" val="20002"/>
                    </a:ext>
                  </a:extLst>
                </a:gridCol>
                <a:gridCol w="998125">
                  <a:extLst>
                    <a:ext uri="{9D8B030D-6E8A-4147-A177-3AD203B41FA5}">
                      <a16:colId xmlns:a16="http://schemas.microsoft.com/office/drawing/2014/main" val="20003"/>
                    </a:ext>
                  </a:extLst>
                </a:gridCol>
                <a:gridCol w="998125">
                  <a:extLst>
                    <a:ext uri="{9D8B030D-6E8A-4147-A177-3AD203B41FA5}">
                      <a16:colId xmlns:a16="http://schemas.microsoft.com/office/drawing/2014/main" val="20004"/>
                    </a:ext>
                  </a:extLst>
                </a:gridCol>
                <a:gridCol w="998125">
                  <a:extLst>
                    <a:ext uri="{9D8B030D-6E8A-4147-A177-3AD203B41FA5}">
                      <a16:colId xmlns:a16="http://schemas.microsoft.com/office/drawing/2014/main" val="20005"/>
                    </a:ext>
                  </a:extLst>
                </a:gridCol>
              </a:tblGrid>
              <a:tr h="443811">
                <a:tc>
                  <a:txBody>
                    <a:bodyPr/>
                    <a:lstStyle/>
                    <a:p>
                      <a:pPr defTabSz="914400">
                        <a:tabLst>
                          <a:tab pos="1181100" algn="l"/>
                        </a:tabLst>
                        <a:defRPr sz="2200">
                          <a:sym typeface="Helvetica Neue Medium"/>
                        </a:defRPr>
                      </a:pPr>
                      <a:endParaRPr sz="1200" dirty="0">
                        <a:solidFill>
                          <a:schemeClr val="bg1"/>
                        </a:solidFill>
                      </a:endParaRP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D1</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D2</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D3</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D4</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D5</a:t>
                      </a:r>
                    </a:p>
                  </a:txBody>
                  <a:tcPr marL="26789" marR="26789" marT="26789" marB="26789" anchor="ctr" horzOverflow="overflow"/>
                </a:tc>
                <a:extLst>
                  <a:ext uri="{0D108BD9-81ED-4DB2-BD59-A6C34878D82A}">
                    <a16:rowId xmlns:a16="http://schemas.microsoft.com/office/drawing/2014/main" val="10000"/>
                  </a:ext>
                </a:extLst>
              </a:tr>
              <a:tr h="443811">
                <a:tc>
                  <a:txBody>
                    <a:bodyPr/>
                    <a:lstStyle/>
                    <a:p>
                      <a:pPr defTabSz="914400">
                        <a:tabLst>
                          <a:tab pos="1181100" algn="l"/>
                        </a:tabLst>
                        <a:defRPr sz="1800">
                          <a:solidFill>
                            <a:srgbClr val="000000"/>
                          </a:solidFill>
                        </a:defRPr>
                      </a:pPr>
                      <a:r>
                        <a:rPr sz="1200" dirty="0">
                          <a:solidFill>
                            <a:schemeClr val="bg1"/>
                          </a:solidFill>
                          <a:sym typeface="Helvetica Neue Medium"/>
                        </a:rPr>
                        <a:t>abandon</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1"/>
                  </a:ext>
                </a:extLst>
              </a:tr>
              <a:tr h="443811">
                <a:tc>
                  <a:txBody>
                    <a:bodyPr/>
                    <a:lstStyle/>
                    <a:p>
                      <a:pPr defTabSz="914400">
                        <a:tabLst>
                          <a:tab pos="1181100" algn="l"/>
                        </a:tabLst>
                        <a:defRPr sz="1800">
                          <a:solidFill>
                            <a:srgbClr val="000000"/>
                          </a:solidFill>
                        </a:defRPr>
                      </a:pPr>
                      <a:r>
                        <a:rPr sz="1200" dirty="0">
                          <a:solidFill>
                            <a:schemeClr val="bg1"/>
                          </a:solidFill>
                          <a:sym typeface="Helvetica Neue Medium"/>
                        </a:rPr>
                        <a:t>abdicate</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2"/>
                  </a:ext>
                </a:extLst>
              </a:tr>
              <a:tr h="443811">
                <a:tc>
                  <a:txBody>
                    <a:bodyPr/>
                    <a:lstStyle/>
                    <a:p>
                      <a:pPr defTabSz="914400">
                        <a:tabLst>
                          <a:tab pos="1181100" algn="l"/>
                        </a:tabLst>
                        <a:defRPr sz="1800">
                          <a:solidFill>
                            <a:srgbClr val="000000"/>
                          </a:solidFill>
                        </a:defRPr>
                      </a:pPr>
                      <a:r>
                        <a:rPr sz="1200" dirty="0">
                          <a:solidFill>
                            <a:schemeClr val="bg1"/>
                          </a:solidFill>
                          <a:sym typeface="Helvetica Neue Medium"/>
                        </a:rPr>
                        <a:t>abhor</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3"/>
                  </a:ext>
                </a:extLst>
              </a:tr>
              <a:tr h="443811">
                <a:tc>
                  <a:txBody>
                    <a:bodyPr/>
                    <a:lstStyle/>
                    <a:p>
                      <a:pPr defTabSz="914400">
                        <a:tabLst>
                          <a:tab pos="1181100" algn="l"/>
                        </a:tabLst>
                        <a:defRPr sz="1800">
                          <a:solidFill>
                            <a:srgbClr val="000000"/>
                          </a:solidFill>
                        </a:defRPr>
                      </a:pPr>
                      <a:r>
                        <a:rPr sz="1200" dirty="0">
                          <a:solidFill>
                            <a:schemeClr val="bg1"/>
                          </a:solidFill>
                          <a:sym typeface="Helvetica Neue Medium"/>
                        </a:rPr>
                        <a:t>academic</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4"/>
                  </a:ext>
                </a:extLst>
              </a:tr>
              <a:tr h="443811">
                <a:tc>
                  <a:txBody>
                    <a:bodyPr/>
                    <a:lstStyle/>
                    <a:p>
                      <a:pPr defTabSz="914400">
                        <a:tabLst>
                          <a:tab pos="1181100" algn="l"/>
                        </a:tabLst>
                        <a:defRPr sz="1800">
                          <a:solidFill>
                            <a:srgbClr val="000000"/>
                          </a:solidFill>
                        </a:defRPr>
                      </a:pPr>
                      <a:r>
                        <a:rPr sz="1200" dirty="0">
                          <a:solidFill>
                            <a:schemeClr val="bg1"/>
                          </a:solidFill>
                          <a:sym typeface="Helvetica Neue Medium"/>
                        </a:rPr>
                        <a:t>…</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5"/>
                  </a:ext>
                </a:extLst>
              </a:tr>
              <a:tr h="443811">
                <a:tc>
                  <a:txBody>
                    <a:bodyPr/>
                    <a:lstStyle/>
                    <a:p>
                      <a:pPr defTabSz="914400">
                        <a:tabLst>
                          <a:tab pos="1181100" algn="l"/>
                        </a:tabLst>
                        <a:defRPr sz="1800">
                          <a:solidFill>
                            <a:srgbClr val="000000"/>
                          </a:solidFill>
                        </a:defRPr>
                      </a:pPr>
                      <a:r>
                        <a:rPr sz="1200" dirty="0">
                          <a:solidFill>
                            <a:schemeClr val="bg1"/>
                          </a:solidFill>
                          <a:sym typeface="Helvetica Neue Medium"/>
                        </a:rPr>
                        <a:t>zygodactyl</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6"/>
                  </a:ext>
                </a:extLst>
              </a:tr>
              <a:tr h="443811">
                <a:tc>
                  <a:txBody>
                    <a:bodyPr/>
                    <a:lstStyle/>
                    <a:p>
                      <a:pPr defTabSz="914400">
                        <a:tabLst>
                          <a:tab pos="1181100" algn="l"/>
                        </a:tabLst>
                        <a:defRPr sz="1800">
                          <a:solidFill>
                            <a:srgbClr val="000000"/>
                          </a:solidFill>
                        </a:defRPr>
                      </a:pPr>
                      <a:r>
                        <a:rPr sz="1200" dirty="0">
                          <a:solidFill>
                            <a:schemeClr val="bg1"/>
                          </a:solidFill>
                          <a:sym typeface="Helvetica Neue Medium"/>
                        </a:rPr>
                        <a:t>zymurgy</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dirty="0">
                        <a:solidFill>
                          <a:schemeClr val="bg1"/>
                        </a:solidFill>
                      </a:endParaRPr>
                    </a:p>
                  </a:txBody>
                  <a:tcPr marL="26789" marR="26789" marT="26789" marB="2678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580881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1" name="Term-Document Matrix"/>
          <p:cNvSpPr txBox="1">
            <a:spLocks noGrp="1"/>
          </p:cNvSpPr>
          <p:nvPr>
            <p:ph type="title"/>
          </p:nvPr>
        </p:nvSpPr>
        <p:spPr>
          <a:prstGeom prst="rect">
            <a:avLst/>
          </a:prstGeom>
        </p:spPr>
        <p:txBody>
          <a:bodyPr/>
          <a:lstStyle/>
          <a:p>
            <a:r>
              <a:rPr dirty="0">
                <a:solidFill>
                  <a:schemeClr val="bg2"/>
                </a:solidFill>
              </a:rPr>
              <a:t>Term-Document Matrix</a:t>
            </a:r>
          </a:p>
        </p:txBody>
      </p:sp>
      <p:graphicFrame>
        <p:nvGraphicFramePr>
          <p:cNvPr id="282" name="Table"/>
          <p:cNvGraphicFramePr/>
          <p:nvPr>
            <p:extLst>
              <p:ext uri="{D42A27DB-BD31-4B8C-83A1-F6EECF244321}">
                <p14:modId xmlns:p14="http://schemas.microsoft.com/office/powerpoint/2010/main" val="839231434"/>
              </p:ext>
            </p:extLst>
          </p:nvPr>
        </p:nvGraphicFramePr>
        <p:xfrm>
          <a:off x="1651766" y="1372940"/>
          <a:ext cx="5988750" cy="3550488"/>
        </p:xfrm>
        <a:graphic>
          <a:graphicData uri="http://schemas.openxmlformats.org/drawingml/2006/table">
            <a:tbl>
              <a:tblPr firstRow="1" firstCol="1"/>
              <a:tblGrid>
                <a:gridCol w="998125">
                  <a:extLst>
                    <a:ext uri="{9D8B030D-6E8A-4147-A177-3AD203B41FA5}">
                      <a16:colId xmlns:a16="http://schemas.microsoft.com/office/drawing/2014/main" val="20000"/>
                    </a:ext>
                  </a:extLst>
                </a:gridCol>
                <a:gridCol w="998125">
                  <a:extLst>
                    <a:ext uri="{9D8B030D-6E8A-4147-A177-3AD203B41FA5}">
                      <a16:colId xmlns:a16="http://schemas.microsoft.com/office/drawing/2014/main" val="20001"/>
                    </a:ext>
                  </a:extLst>
                </a:gridCol>
                <a:gridCol w="998125">
                  <a:extLst>
                    <a:ext uri="{9D8B030D-6E8A-4147-A177-3AD203B41FA5}">
                      <a16:colId xmlns:a16="http://schemas.microsoft.com/office/drawing/2014/main" val="20002"/>
                    </a:ext>
                  </a:extLst>
                </a:gridCol>
                <a:gridCol w="998125">
                  <a:extLst>
                    <a:ext uri="{9D8B030D-6E8A-4147-A177-3AD203B41FA5}">
                      <a16:colId xmlns:a16="http://schemas.microsoft.com/office/drawing/2014/main" val="20003"/>
                    </a:ext>
                  </a:extLst>
                </a:gridCol>
                <a:gridCol w="998125">
                  <a:extLst>
                    <a:ext uri="{9D8B030D-6E8A-4147-A177-3AD203B41FA5}">
                      <a16:colId xmlns:a16="http://schemas.microsoft.com/office/drawing/2014/main" val="20004"/>
                    </a:ext>
                  </a:extLst>
                </a:gridCol>
                <a:gridCol w="998125">
                  <a:extLst>
                    <a:ext uri="{9D8B030D-6E8A-4147-A177-3AD203B41FA5}">
                      <a16:colId xmlns:a16="http://schemas.microsoft.com/office/drawing/2014/main" val="20005"/>
                    </a:ext>
                  </a:extLst>
                </a:gridCol>
              </a:tblGrid>
              <a:tr h="443811">
                <a:tc>
                  <a:txBody>
                    <a:bodyPr/>
                    <a:lstStyle/>
                    <a:p>
                      <a:pPr defTabSz="914400">
                        <a:tabLst>
                          <a:tab pos="1181100" algn="l"/>
                        </a:tabLst>
                        <a:defRPr sz="2200">
                          <a:sym typeface="Helvetica Neue Medium"/>
                        </a:defRPr>
                      </a:pPr>
                      <a:endParaRPr sz="1200" dirty="0">
                        <a:solidFill>
                          <a:schemeClr val="bg1"/>
                        </a:solidFill>
                      </a:endParaRP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D1</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D2</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D3</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D4</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D5</a:t>
                      </a:r>
                    </a:p>
                  </a:txBody>
                  <a:tcPr marL="26789" marR="26789" marT="26789" marB="26789" anchor="ctr" horzOverflow="overflow"/>
                </a:tc>
                <a:extLst>
                  <a:ext uri="{0D108BD9-81ED-4DB2-BD59-A6C34878D82A}">
                    <a16:rowId xmlns:a16="http://schemas.microsoft.com/office/drawing/2014/main" val="10000"/>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abandon</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1"/>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abdicate</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2"/>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abhor</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3"/>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academic</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4"/>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5"/>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zygodactyl</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6"/>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zymurgy</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dirty="0">
                        <a:solidFill>
                          <a:schemeClr val="bg1"/>
                        </a:solidFill>
                      </a:endParaRPr>
                    </a:p>
                  </a:txBody>
                  <a:tcPr marL="26789" marR="26789" marT="26789" marB="2678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
        <p:nvSpPr>
          <p:cNvPr id="283" name="Each column vector…"/>
          <p:cNvSpPr txBox="1"/>
          <p:nvPr/>
        </p:nvSpPr>
        <p:spPr>
          <a:xfrm>
            <a:off x="4802880" y="2329688"/>
            <a:ext cx="3210414" cy="638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defRPr sz="3600" b="0">
                <a:latin typeface="Chalkduster"/>
                <a:ea typeface="Chalkduster"/>
                <a:cs typeface="Chalkduster"/>
                <a:sym typeface="Chalkduster"/>
              </a:defRPr>
            </a:pPr>
            <a:r>
              <a:rPr sz="1898"/>
              <a:t>Each column vector</a:t>
            </a:r>
          </a:p>
          <a:p>
            <a:pPr>
              <a:defRPr sz="3600" b="0">
                <a:latin typeface="Chalkduster"/>
                <a:ea typeface="Chalkduster"/>
                <a:cs typeface="Chalkduster"/>
                <a:sym typeface="Chalkduster"/>
              </a:defRPr>
            </a:pPr>
            <a:r>
              <a:rPr sz="1898"/>
              <a:t>represents a Document</a:t>
            </a:r>
          </a:p>
        </p:txBody>
      </p:sp>
      <p:pic>
        <p:nvPicPr>
          <p:cNvPr id="284" name="Line Line" descr="Line Line"/>
          <p:cNvPicPr>
            <a:picLocks/>
          </p:cNvPicPr>
          <p:nvPr/>
        </p:nvPicPr>
        <p:blipFill>
          <a:blip r:embed="rId3"/>
          <a:stretch>
            <a:fillRect/>
          </a:stretch>
        </p:blipFill>
        <p:spPr>
          <a:xfrm rot="12276869">
            <a:off x="4641036" y="1984761"/>
            <a:ext cx="961105" cy="297198"/>
          </a:xfrm>
          <a:prstGeom prst="rect">
            <a:avLst/>
          </a:prstGeom>
        </p:spPr>
      </p:pic>
      <p:pic>
        <p:nvPicPr>
          <p:cNvPr id="286" name="Rectangle Rectangle" descr="Rectangle Rectangle"/>
          <p:cNvPicPr>
            <a:picLocks/>
          </p:cNvPicPr>
          <p:nvPr/>
        </p:nvPicPr>
        <p:blipFill>
          <a:blip r:embed="rId4"/>
          <a:stretch>
            <a:fillRect/>
          </a:stretch>
        </p:blipFill>
        <p:spPr>
          <a:xfrm>
            <a:off x="3673889" y="1369591"/>
            <a:ext cx="951238" cy="3557189"/>
          </a:xfrm>
          <a:prstGeom prst="rect">
            <a:avLst/>
          </a:prstGeom>
        </p:spPr>
      </p:pic>
    </p:spTree>
    <p:extLst>
      <p:ext uri="{BB962C8B-B14F-4D97-AF65-F5344CB8AC3E}">
        <p14:creationId xmlns:p14="http://schemas.microsoft.com/office/powerpoint/2010/main" val="383919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FE594D-F333-E746-BBCD-1F7E7B108DE0}"/>
              </a:ext>
            </a:extLst>
          </p:cNvPr>
          <p:cNvPicPr>
            <a:picLocks noChangeAspect="1"/>
          </p:cNvPicPr>
          <p:nvPr/>
        </p:nvPicPr>
        <p:blipFill>
          <a:blip r:embed="rId3"/>
          <a:stretch>
            <a:fillRect/>
          </a:stretch>
        </p:blipFill>
        <p:spPr>
          <a:xfrm>
            <a:off x="3439889" y="0"/>
            <a:ext cx="5662740" cy="5143500"/>
          </a:xfrm>
          <a:prstGeom prst="rect">
            <a:avLst/>
          </a:prstGeom>
        </p:spPr>
      </p:pic>
      <p:pic>
        <p:nvPicPr>
          <p:cNvPr id="7" name="Picture 6">
            <a:extLst>
              <a:ext uri="{FF2B5EF4-FFF2-40B4-BE49-F238E27FC236}">
                <a16:creationId xmlns:a16="http://schemas.microsoft.com/office/drawing/2014/main" id="{4CEECD26-369D-7A47-B3FE-717DB1F2A27F}"/>
              </a:ext>
            </a:extLst>
          </p:cNvPr>
          <p:cNvPicPr>
            <a:picLocks noChangeAspect="1"/>
          </p:cNvPicPr>
          <p:nvPr/>
        </p:nvPicPr>
        <p:blipFill>
          <a:blip r:embed="rId4"/>
          <a:stretch>
            <a:fillRect/>
          </a:stretch>
        </p:blipFill>
        <p:spPr>
          <a:xfrm>
            <a:off x="3375" y="0"/>
            <a:ext cx="3079102" cy="5143500"/>
          </a:xfrm>
          <a:prstGeom prst="rect">
            <a:avLst/>
          </a:prstGeom>
        </p:spPr>
      </p:pic>
    </p:spTree>
    <p:extLst>
      <p:ext uri="{BB962C8B-B14F-4D97-AF65-F5344CB8AC3E}">
        <p14:creationId xmlns:p14="http://schemas.microsoft.com/office/powerpoint/2010/main" val="29703335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1" name="Term-Document Matrix"/>
          <p:cNvSpPr txBox="1">
            <a:spLocks noGrp="1"/>
          </p:cNvSpPr>
          <p:nvPr>
            <p:ph type="title"/>
          </p:nvPr>
        </p:nvSpPr>
        <p:spPr>
          <a:prstGeom prst="rect">
            <a:avLst/>
          </a:prstGeom>
        </p:spPr>
        <p:txBody>
          <a:bodyPr/>
          <a:lstStyle/>
          <a:p>
            <a:r>
              <a:rPr dirty="0">
                <a:solidFill>
                  <a:schemeClr val="bg1"/>
                </a:solidFill>
              </a:rPr>
              <a:t>Term-Document</a:t>
            </a:r>
            <a:r>
              <a:rPr lang="en-US" dirty="0">
                <a:solidFill>
                  <a:schemeClr val="bg1"/>
                </a:solidFill>
              </a:rPr>
              <a:t> Matrix</a:t>
            </a:r>
            <a:r>
              <a:rPr dirty="0"/>
              <a:t> Matrix</a:t>
            </a:r>
          </a:p>
        </p:txBody>
      </p:sp>
      <p:graphicFrame>
        <p:nvGraphicFramePr>
          <p:cNvPr id="292" name="Table"/>
          <p:cNvGraphicFramePr/>
          <p:nvPr>
            <p:extLst>
              <p:ext uri="{D42A27DB-BD31-4B8C-83A1-F6EECF244321}">
                <p14:modId xmlns:p14="http://schemas.microsoft.com/office/powerpoint/2010/main" val="3862044301"/>
              </p:ext>
            </p:extLst>
          </p:nvPr>
        </p:nvGraphicFramePr>
        <p:xfrm>
          <a:off x="1651766" y="1372940"/>
          <a:ext cx="5988750" cy="3550488"/>
        </p:xfrm>
        <a:graphic>
          <a:graphicData uri="http://schemas.openxmlformats.org/drawingml/2006/table">
            <a:tbl>
              <a:tblPr firstRow="1" firstCol="1"/>
              <a:tblGrid>
                <a:gridCol w="998125">
                  <a:extLst>
                    <a:ext uri="{9D8B030D-6E8A-4147-A177-3AD203B41FA5}">
                      <a16:colId xmlns:a16="http://schemas.microsoft.com/office/drawing/2014/main" val="20000"/>
                    </a:ext>
                  </a:extLst>
                </a:gridCol>
                <a:gridCol w="998125">
                  <a:extLst>
                    <a:ext uri="{9D8B030D-6E8A-4147-A177-3AD203B41FA5}">
                      <a16:colId xmlns:a16="http://schemas.microsoft.com/office/drawing/2014/main" val="20001"/>
                    </a:ext>
                  </a:extLst>
                </a:gridCol>
                <a:gridCol w="998125">
                  <a:extLst>
                    <a:ext uri="{9D8B030D-6E8A-4147-A177-3AD203B41FA5}">
                      <a16:colId xmlns:a16="http://schemas.microsoft.com/office/drawing/2014/main" val="20002"/>
                    </a:ext>
                  </a:extLst>
                </a:gridCol>
                <a:gridCol w="998125">
                  <a:extLst>
                    <a:ext uri="{9D8B030D-6E8A-4147-A177-3AD203B41FA5}">
                      <a16:colId xmlns:a16="http://schemas.microsoft.com/office/drawing/2014/main" val="20003"/>
                    </a:ext>
                  </a:extLst>
                </a:gridCol>
                <a:gridCol w="998125">
                  <a:extLst>
                    <a:ext uri="{9D8B030D-6E8A-4147-A177-3AD203B41FA5}">
                      <a16:colId xmlns:a16="http://schemas.microsoft.com/office/drawing/2014/main" val="20004"/>
                    </a:ext>
                  </a:extLst>
                </a:gridCol>
                <a:gridCol w="998125">
                  <a:extLst>
                    <a:ext uri="{9D8B030D-6E8A-4147-A177-3AD203B41FA5}">
                      <a16:colId xmlns:a16="http://schemas.microsoft.com/office/drawing/2014/main" val="20005"/>
                    </a:ext>
                  </a:extLst>
                </a:gridCol>
              </a:tblGrid>
              <a:tr h="443811">
                <a:tc>
                  <a:txBody>
                    <a:bodyPr/>
                    <a:lstStyle/>
                    <a:p>
                      <a:pPr defTabSz="914400">
                        <a:tabLst>
                          <a:tab pos="1181100" algn="l"/>
                        </a:tabLst>
                        <a:defRPr sz="2200">
                          <a:sym typeface="Helvetica Neue Medium"/>
                        </a:defRPr>
                      </a:pPr>
                      <a:endParaRPr sz="1200">
                        <a:solidFill>
                          <a:schemeClr val="bg1"/>
                        </a:solidFill>
                      </a:endParaRP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D1</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D2</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D3</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D4</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D5</a:t>
                      </a:r>
                    </a:p>
                  </a:txBody>
                  <a:tcPr marL="26789" marR="26789" marT="26789" marB="26789" anchor="ctr" horzOverflow="overflow"/>
                </a:tc>
                <a:extLst>
                  <a:ext uri="{0D108BD9-81ED-4DB2-BD59-A6C34878D82A}">
                    <a16:rowId xmlns:a16="http://schemas.microsoft.com/office/drawing/2014/main" val="10000"/>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abandon</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1"/>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abdicate</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2"/>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abhor</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3"/>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academic</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4"/>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5"/>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zygodactyl</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6"/>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zymurgy</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dirty="0">
                        <a:solidFill>
                          <a:schemeClr val="bg1"/>
                        </a:solidFill>
                      </a:endParaRPr>
                    </a:p>
                  </a:txBody>
                  <a:tcPr marL="26789" marR="26789" marT="26789" marB="2678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
        <p:nvSpPr>
          <p:cNvPr id="293" name="Each row vector…"/>
          <p:cNvSpPr txBox="1"/>
          <p:nvPr/>
        </p:nvSpPr>
        <p:spPr>
          <a:xfrm>
            <a:off x="4717279" y="3186938"/>
            <a:ext cx="2572419" cy="638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defRPr sz="3600" b="0">
                <a:latin typeface="Chalkduster"/>
                <a:ea typeface="Chalkduster"/>
                <a:cs typeface="Chalkduster"/>
                <a:sym typeface="Chalkduster"/>
              </a:defRPr>
            </a:pPr>
            <a:r>
              <a:rPr sz="1898"/>
              <a:t>Each row vector</a:t>
            </a:r>
          </a:p>
          <a:p>
            <a:pPr>
              <a:defRPr sz="3600" b="0">
                <a:latin typeface="Chalkduster"/>
                <a:ea typeface="Chalkduster"/>
                <a:cs typeface="Chalkduster"/>
                <a:sym typeface="Chalkduster"/>
              </a:defRPr>
            </a:pPr>
            <a:r>
              <a:rPr sz="1898"/>
              <a:t>represents a Term</a:t>
            </a:r>
          </a:p>
        </p:txBody>
      </p:sp>
      <p:pic>
        <p:nvPicPr>
          <p:cNvPr id="294" name="Line Line" descr="Line Line"/>
          <p:cNvPicPr>
            <a:picLocks/>
          </p:cNvPicPr>
          <p:nvPr/>
        </p:nvPicPr>
        <p:blipFill>
          <a:blip r:embed="rId2"/>
          <a:stretch>
            <a:fillRect/>
          </a:stretch>
        </p:blipFill>
        <p:spPr>
          <a:xfrm rot="12276869">
            <a:off x="4217227" y="2842011"/>
            <a:ext cx="961105" cy="297198"/>
          </a:xfrm>
          <a:prstGeom prst="rect">
            <a:avLst/>
          </a:prstGeom>
        </p:spPr>
      </p:pic>
      <p:pic>
        <p:nvPicPr>
          <p:cNvPr id="296" name="Rectangle Rectangle" descr="Rectangle Rectangle"/>
          <p:cNvPicPr>
            <a:picLocks/>
          </p:cNvPicPr>
          <p:nvPr/>
        </p:nvPicPr>
        <p:blipFill>
          <a:blip r:embed="rId3"/>
          <a:stretch>
            <a:fillRect/>
          </a:stretch>
        </p:blipFill>
        <p:spPr>
          <a:xfrm>
            <a:off x="1635286" y="2254834"/>
            <a:ext cx="6021708" cy="469148"/>
          </a:xfrm>
          <a:prstGeom prst="rect">
            <a:avLst/>
          </a:prstGeom>
        </p:spPr>
      </p:pic>
    </p:spTree>
    <p:extLst>
      <p:ext uri="{BB962C8B-B14F-4D97-AF65-F5344CB8AC3E}">
        <p14:creationId xmlns:p14="http://schemas.microsoft.com/office/powerpoint/2010/main" val="30178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9" name="Term-Document Matrix"/>
          <p:cNvSpPr txBox="1">
            <a:spLocks noGrp="1"/>
          </p:cNvSpPr>
          <p:nvPr>
            <p:ph type="title"/>
          </p:nvPr>
        </p:nvSpPr>
        <p:spPr>
          <a:prstGeom prst="rect">
            <a:avLst/>
          </a:prstGeom>
        </p:spPr>
        <p:txBody>
          <a:bodyPr/>
          <a:lstStyle/>
          <a:p>
            <a:r>
              <a:rPr lang="en-US" dirty="0">
                <a:solidFill>
                  <a:schemeClr val="bg1"/>
                </a:solidFill>
              </a:rPr>
              <a:t>Term-Document Matrix</a:t>
            </a:r>
            <a:endParaRPr dirty="0"/>
          </a:p>
        </p:txBody>
      </p:sp>
      <p:graphicFrame>
        <p:nvGraphicFramePr>
          <p:cNvPr id="300" name="Table"/>
          <p:cNvGraphicFramePr/>
          <p:nvPr>
            <p:extLst>
              <p:ext uri="{D42A27DB-BD31-4B8C-83A1-F6EECF244321}">
                <p14:modId xmlns:p14="http://schemas.microsoft.com/office/powerpoint/2010/main" val="4215270209"/>
              </p:ext>
            </p:extLst>
          </p:nvPr>
        </p:nvGraphicFramePr>
        <p:xfrm>
          <a:off x="1651766" y="1372940"/>
          <a:ext cx="5988750" cy="3550488"/>
        </p:xfrm>
        <a:graphic>
          <a:graphicData uri="http://schemas.openxmlformats.org/drawingml/2006/table">
            <a:tbl>
              <a:tblPr firstRow="1" firstCol="1"/>
              <a:tblGrid>
                <a:gridCol w="998125">
                  <a:extLst>
                    <a:ext uri="{9D8B030D-6E8A-4147-A177-3AD203B41FA5}">
                      <a16:colId xmlns:a16="http://schemas.microsoft.com/office/drawing/2014/main" val="20000"/>
                    </a:ext>
                  </a:extLst>
                </a:gridCol>
                <a:gridCol w="998125">
                  <a:extLst>
                    <a:ext uri="{9D8B030D-6E8A-4147-A177-3AD203B41FA5}">
                      <a16:colId xmlns:a16="http://schemas.microsoft.com/office/drawing/2014/main" val="20001"/>
                    </a:ext>
                  </a:extLst>
                </a:gridCol>
                <a:gridCol w="998125">
                  <a:extLst>
                    <a:ext uri="{9D8B030D-6E8A-4147-A177-3AD203B41FA5}">
                      <a16:colId xmlns:a16="http://schemas.microsoft.com/office/drawing/2014/main" val="20002"/>
                    </a:ext>
                  </a:extLst>
                </a:gridCol>
                <a:gridCol w="998125">
                  <a:extLst>
                    <a:ext uri="{9D8B030D-6E8A-4147-A177-3AD203B41FA5}">
                      <a16:colId xmlns:a16="http://schemas.microsoft.com/office/drawing/2014/main" val="20003"/>
                    </a:ext>
                  </a:extLst>
                </a:gridCol>
                <a:gridCol w="998125">
                  <a:extLst>
                    <a:ext uri="{9D8B030D-6E8A-4147-A177-3AD203B41FA5}">
                      <a16:colId xmlns:a16="http://schemas.microsoft.com/office/drawing/2014/main" val="20004"/>
                    </a:ext>
                  </a:extLst>
                </a:gridCol>
                <a:gridCol w="998125">
                  <a:extLst>
                    <a:ext uri="{9D8B030D-6E8A-4147-A177-3AD203B41FA5}">
                      <a16:colId xmlns:a16="http://schemas.microsoft.com/office/drawing/2014/main" val="20005"/>
                    </a:ext>
                  </a:extLst>
                </a:gridCol>
              </a:tblGrid>
              <a:tr h="443811">
                <a:tc>
                  <a:txBody>
                    <a:bodyPr/>
                    <a:lstStyle/>
                    <a:p>
                      <a:pPr defTabSz="914400">
                        <a:tabLst>
                          <a:tab pos="1181100" algn="l"/>
                        </a:tabLst>
                        <a:defRPr sz="2200">
                          <a:sym typeface="Helvetica Neue Medium"/>
                        </a:defRPr>
                      </a:pPr>
                      <a:endParaRPr sz="1200">
                        <a:solidFill>
                          <a:schemeClr val="bg1"/>
                        </a:solidFill>
                      </a:endParaRP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D1</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D2</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D3</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D4</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D5</a:t>
                      </a:r>
                    </a:p>
                  </a:txBody>
                  <a:tcPr marL="26789" marR="26789" marT="26789" marB="26789" anchor="ctr" horzOverflow="overflow"/>
                </a:tc>
                <a:extLst>
                  <a:ext uri="{0D108BD9-81ED-4DB2-BD59-A6C34878D82A}">
                    <a16:rowId xmlns:a16="http://schemas.microsoft.com/office/drawing/2014/main" val="10000"/>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abandon</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1"/>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abdicate</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1800"/>
                      </a:pPr>
                      <a:r>
                        <a:rPr sz="1900">
                          <a:solidFill>
                            <a:schemeClr val="bg1"/>
                          </a:solidFill>
                          <a:latin typeface="Chalkduster"/>
                          <a:ea typeface="Chalkduster"/>
                          <a:cs typeface="Chalkduster"/>
                          <a:sym typeface="Chalkduster"/>
                        </a:rPr>
                        <a:t>3</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2"/>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abhor</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3"/>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academic</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4"/>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5"/>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zygodactyl</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6"/>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zymurgy</a:t>
                      </a:r>
                    </a:p>
                  </a:txBody>
                  <a:tcPr marL="26789" marR="26789" marT="26789" marB="26789" anchor="ctr" horzOverflow="overflow"/>
                </a:tc>
                <a:tc>
                  <a:txBody>
                    <a:bodyPr/>
                    <a:lstStyle/>
                    <a:p>
                      <a:pPr defTabSz="914400">
                        <a:defRPr sz="2200"/>
                      </a:pPr>
                      <a:endParaRPr sz="1200" dirty="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dirty="0">
                        <a:solidFill>
                          <a:schemeClr val="bg1"/>
                        </a:solidFill>
                      </a:endParaRPr>
                    </a:p>
                  </a:txBody>
                  <a:tcPr marL="26789" marR="26789" marT="26789" marB="2678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
        <p:nvSpPr>
          <p:cNvPr id="301" name="The value in a cell is…"/>
          <p:cNvSpPr txBox="1"/>
          <p:nvPr/>
        </p:nvSpPr>
        <p:spPr>
          <a:xfrm>
            <a:off x="2958785" y="3370246"/>
            <a:ext cx="4478389" cy="930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defRPr sz="3600" b="0">
                <a:latin typeface="Chalkduster"/>
                <a:ea typeface="Chalkduster"/>
                <a:cs typeface="Chalkduster"/>
                <a:sym typeface="Chalkduster"/>
              </a:defRPr>
            </a:pPr>
            <a:r>
              <a:rPr sz="1898"/>
              <a:t>The value in a cell is</a:t>
            </a:r>
          </a:p>
          <a:p>
            <a:pPr>
              <a:defRPr sz="3600" b="0">
                <a:latin typeface="Chalkduster"/>
                <a:ea typeface="Chalkduster"/>
                <a:cs typeface="Chalkduster"/>
                <a:sym typeface="Chalkduster"/>
              </a:defRPr>
            </a:pPr>
            <a:r>
              <a:rPr sz="1898"/>
              <a:t> based on how often that term </a:t>
            </a:r>
          </a:p>
          <a:p>
            <a:pPr>
              <a:defRPr sz="3600" b="0">
                <a:latin typeface="Chalkduster"/>
                <a:ea typeface="Chalkduster"/>
                <a:cs typeface="Chalkduster"/>
                <a:sym typeface="Chalkduster"/>
              </a:defRPr>
            </a:pPr>
            <a:r>
              <a:rPr sz="1898"/>
              <a:t>occurred in that document</a:t>
            </a:r>
          </a:p>
        </p:txBody>
      </p:sp>
      <p:pic>
        <p:nvPicPr>
          <p:cNvPr id="302" name="Line Line" descr="Line Line"/>
          <p:cNvPicPr>
            <a:picLocks/>
          </p:cNvPicPr>
          <p:nvPr/>
        </p:nvPicPr>
        <p:blipFill>
          <a:blip r:embed="rId2"/>
          <a:stretch>
            <a:fillRect/>
          </a:stretch>
        </p:blipFill>
        <p:spPr>
          <a:xfrm rot="15135136">
            <a:off x="4019592" y="2901576"/>
            <a:ext cx="752116" cy="297198"/>
          </a:xfrm>
          <a:prstGeom prst="rect">
            <a:avLst/>
          </a:prstGeom>
        </p:spPr>
      </p:pic>
      <p:pic>
        <p:nvPicPr>
          <p:cNvPr id="304" name="Rectangle Rectangle" descr="Rectangle Rectangle"/>
          <p:cNvPicPr>
            <a:picLocks/>
          </p:cNvPicPr>
          <p:nvPr/>
        </p:nvPicPr>
        <p:blipFill>
          <a:blip r:embed="rId3"/>
          <a:stretch>
            <a:fillRect/>
          </a:stretch>
        </p:blipFill>
        <p:spPr>
          <a:xfrm>
            <a:off x="3629454" y="2254834"/>
            <a:ext cx="1031643" cy="469148"/>
          </a:xfrm>
          <a:prstGeom prst="rect">
            <a:avLst/>
          </a:prstGeom>
        </p:spPr>
      </p:pic>
    </p:spTree>
    <p:extLst>
      <p:ext uri="{BB962C8B-B14F-4D97-AF65-F5344CB8AC3E}">
        <p14:creationId xmlns:p14="http://schemas.microsoft.com/office/powerpoint/2010/main" val="3371825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 name="Term-Document Matrix"/>
          <p:cNvSpPr txBox="1">
            <a:spLocks noGrp="1"/>
          </p:cNvSpPr>
          <p:nvPr>
            <p:ph type="title"/>
          </p:nvPr>
        </p:nvSpPr>
        <p:spPr>
          <a:prstGeom prst="rect">
            <a:avLst/>
          </a:prstGeom>
        </p:spPr>
        <p:txBody>
          <a:bodyPr/>
          <a:lstStyle/>
          <a:p>
            <a:r>
              <a:rPr lang="en-US" dirty="0">
                <a:solidFill>
                  <a:schemeClr val="bg1"/>
                </a:solidFill>
              </a:rPr>
              <a:t>Term-Document Matrix</a:t>
            </a:r>
            <a:endParaRPr dirty="0"/>
          </a:p>
        </p:txBody>
      </p:sp>
      <p:graphicFrame>
        <p:nvGraphicFramePr>
          <p:cNvPr id="308" name="Table"/>
          <p:cNvGraphicFramePr/>
          <p:nvPr>
            <p:extLst>
              <p:ext uri="{D42A27DB-BD31-4B8C-83A1-F6EECF244321}">
                <p14:modId xmlns:p14="http://schemas.microsoft.com/office/powerpoint/2010/main" val="744865952"/>
              </p:ext>
            </p:extLst>
          </p:nvPr>
        </p:nvGraphicFramePr>
        <p:xfrm>
          <a:off x="1651766" y="1372940"/>
          <a:ext cx="5988750" cy="3550488"/>
        </p:xfrm>
        <a:graphic>
          <a:graphicData uri="http://schemas.openxmlformats.org/drawingml/2006/table">
            <a:tbl>
              <a:tblPr firstRow="1" firstCol="1"/>
              <a:tblGrid>
                <a:gridCol w="998125">
                  <a:extLst>
                    <a:ext uri="{9D8B030D-6E8A-4147-A177-3AD203B41FA5}">
                      <a16:colId xmlns:a16="http://schemas.microsoft.com/office/drawing/2014/main" val="20000"/>
                    </a:ext>
                  </a:extLst>
                </a:gridCol>
                <a:gridCol w="998125">
                  <a:extLst>
                    <a:ext uri="{9D8B030D-6E8A-4147-A177-3AD203B41FA5}">
                      <a16:colId xmlns:a16="http://schemas.microsoft.com/office/drawing/2014/main" val="20001"/>
                    </a:ext>
                  </a:extLst>
                </a:gridCol>
                <a:gridCol w="998125">
                  <a:extLst>
                    <a:ext uri="{9D8B030D-6E8A-4147-A177-3AD203B41FA5}">
                      <a16:colId xmlns:a16="http://schemas.microsoft.com/office/drawing/2014/main" val="20002"/>
                    </a:ext>
                  </a:extLst>
                </a:gridCol>
                <a:gridCol w="998125">
                  <a:extLst>
                    <a:ext uri="{9D8B030D-6E8A-4147-A177-3AD203B41FA5}">
                      <a16:colId xmlns:a16="http://schemas.microsoft.com/office/drawing/2014/main" val="20003"/>
                    </a:ext>
                  </a:extLst>
                </a:gridCol>
                <a:gridCol w="998125">
                  <a:extLst>
                    <a:ext uri="{9D8B030D-6E8A-4147-A177-3AD203B41FA5}">
                      <a16:colId xmlns:a16="http://schemas.microsoft.com/office/drawing/2014/main" val="20004"/>
                    </a:ext>
                  </a:extLst>
                </a:gridCol>
                <a:gridCol w="998125">
                  <a:extLst>
                    <a:ext uri="{9D8B030D-6E8A-4147-A177-3AD203B41FA5}">
                      <a16:colId xmlns:a16="http://schemas.microsoft.com/office/drawing/2014/main" val="20005"/>
                    </a:ext>
                  </a:extLst>
                </a:gridCol>
              </a:tblGrid>
              <a:tr h="443811">
                <a:tc>
                  <a:txBody>
                    <a:bodyPr/>
                    <a:lstStyle/>
                    <a:p>
                      <a:pPr defTabSz="914400">
                        <a:tabLst>
                          <a:tab pos="1181100" algn="l"/>
                        </a:tabLst>
                        <a:defRPr sz="2200">
                          <a:sym typeface="Helvetica Neue Medium"/>
                        </a:defRPr>
                      </a:pPr>
                      <a:endParaRPr sz="1200">
                        <a:solidFill>
                          <a:schemeClr val="bg1"/>
                        </a:solidFill>
                      </a:endParaRP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D1</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D2</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D3</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D4</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D5</a:t>
                      </a:r>
                    </a:p>
                  </a:txBody>
                  <a:tcPr marL="26789" marR="26789" marT="26789" marB="26789" anchor="ctr" horzOverflow="overflow"/>
                </a:tc>
                <a:extLst>
                  <a:ext uri="{0D108BD9-81ED-4DB2-BD59-A6C34878D82A}">
                    <a16:rowId xmlns:a16="http://schemas.microsoft.com/office/drawing/2014/main" val="10000"/>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abandon</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1"/>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abdicate</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3600">
                          <a:latin typeface="Chalkduster"/>
                          <a:ea typeface="Chalkduster"/>
                          <a:cs typeface="Chalkduster"/>
                          <a:sym typeface="Chalkduster"/>
                        </a:defRPr>
                      </a:pPr>
                      <a:endParaRPr sz="19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2"/>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abhor</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3"/>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academic</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4"/>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5"/>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zygodactyl</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6"/>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zymurgy</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dirty="0">
                        <a:solidFill>
                          <a:schemeClr val="bg1"/>
                        </a:solidFill>
                      </a:endParaRPr>
                    </a:p>
                  </a:txBody>
                  <a:tcPr marL="26789" marR="26789" marT="26789" marB="2678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
        <p:nvSpPr>
          <p:cNvPr id="309" name="The length of the…"/>
          <p:cNvSpPr txBox="1"/>
          <p:nvPr/>
        </p:nvSpPr>
        <p:spPr>
          <a:xfrm>
            <a:off x="4646141" y="3060037"/>
            <a:ext cx="4173819" cy="930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defRPr sz="3600" b="0">
                <a:latin typeface="Chalkduster"/>
                <a:ea typeface="Chalkduster"/>
                <a:cs typeface="Chalkduster"/>
                <a:sym typeface="Chalkduster"/>
              </a:defRPr>
            </a:pPr>
            <a:r>
              <a:rPr sz="1898" dirty="0"/>
              <a:t>The length of the </a:t>
            </a:r>
          </a:p>
          <a:p>
            <a:pPr>
              <a:defRPr sz="3600" b="0">
                <a:latin typeface="Chalkduster"/>
                <a:ea typeface="Chalkduster"/>
                <a:cs typeface="Chalkduster"/>
                <a:sym typeface="Chalkduster"/>
              </a:defRPr>
            </a:pPr>
            <a:r>
              <a:rPr sz="1898" dirty="0"/>
              <a:t>document vectors</a:t>
            </a:r>
          </a:p>
          <a:p>
            <a:pPr>
              <a:defRPr sz="3600" b="0">
                <a:latin typeface="Chalkduster"/>
                <a:ea typeface="Chalkduster"/>
                <a:cs typeface="Chalkduster"/>
                <a:sym typeface="Chalkduster"/>
              </a:defRPr>
            </a:pPr>
            <a:r>
              <a:rPr sz="1898" dirty="0"/>
              <a:t>is the size of the vocabulary </a:t>
            </a:r>
          </a:p>
        </p:txBody>
      </p:sp>
      <p:pic>
        <p:nvPicPr>
          <p:cNvPr id="310" name="Line Line" descr="Line Line"/>
          <p:cNvPicPr>
            <a:picLocks/>
          </p:cNvPicPr>
          <p:nvPr/>
        </p:nvPicPr>
        <p:blipFill>
          <a:blip r:embed="rId2"/>
          <a:stretch>
            <a:fillRect/>
          </a:stretch>
        </p:blipFill>
        <p:spPr>
          <a:xfrm rot="10800000">
            <a:off x="3590626" y="3227990"/>
            <a:ext cx="943136" cy="297198"/>
          </a:xfrm>
          <a:prstGeom prst="rect">
            <a:avLst/>
          </a:prstGeom>
        </p:spPr>
      </p:pic>
      <p:sp>
        <p:nvSpPr>
          <p:cNvPr id="312" name="}"/>
          <p:cNvSpPr txBox="1"/>
          <p:nvPr/>
        </p:nvSpPr>
        <p:spPr>
          <a:xfrm>
            <a:off x="2475836" y="1020180"/>
            <a:ext cx="1156967" cy="4013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a:defRPr sz="48800" b="0"/>
            </a:lvl1pPr>
          </a:lstStyle>
          <a:p>
            <a:pPr defTabSz="482163"/>
            <a:r>
              <a:rPr sz="25732"/>
              <a:t>}</a:t>
            </a:r>
          </a:p>
        </p:txBody>
      </p:sp>
    </p:spTree>
    <p:extLst>
      <p:ext uri="{BB962C8B-B14F-4D97-AF65-F5344CB8AC3E}">
        <p14:creationId xmlns:p14="http://schemas.microsoft.com/office/powerpoint/2010/main" val="4164737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4" name="Term-Document Matrix"/>
          <p:cNvSpPr txBox="1">
            <a:spLocks noGrp="1"/>
          </p:cNvSpPr>
          <p:nvPr>
            <p:ph type="title"/>
          </p:nvPr>
        </p:nvSpPr>
        <p:spPr>
          <a:prstGeom prst="rect">
            <a:avLst/>
          </a:prstGeom>
        </p:spPr>
        <p:txBody>
          <a:bodyPr/>
          <a:lstStyle/>
          <a:p>
            <a:r>
              <a:rPr lang="en-US" dirty="0">
                <a:solidFill>
                  <a:schemeClr val="bg1"/>
                </a:solidFill>
              </a:rPr>
              <a:t>Term-Document Matrix</a:t>
            </a:r>
            <a:endParaRPr dirty="0"/>
          </a:p>
        </p:txBody>
      </p:sp>
      <p:graphicFrame>
        <p:nvGraphicFramePr>
          <p:cNvPr id="315" name="Table"/>
          <p:cNvGraphicFramePr/>
          <p:nvPr>
            <p:extLst>
              <p:ext uri="{D42A27DB-BD31-4B8C-83A1-F6EECF244321}">
                <p14:modId xmlns:p14="http://schemas.microsoft.com/office/powerpoint/2010/main" val="860342670"/>
              </p:ext>
            </p:extLst>
          </p:nvPr>
        </p:nvGraphicFramePr>
        <p:xfrm>
          <a:off x="1651766" y="1372940"/>
          <a:ext cx="5988750" cy="3550488"/>
        </p:xfrm>
        <a:graphic>
          <a:graphicData uri="http://schemas.openxmlformats.org/drawingml/2006/table">
            <a:tbl>
              <a:tblPr firstRow="1" firstCol="1"/>
              <a:tblGrid>
                <a:gridCol w="998125">
                  <a:extLst>
                    <a:ext uri="{9D8B030D-6E8A-4147-A177-3AD203B41FA5}">
                      <a16:colId xmlns:a16="http://schemas.microsoft.com/office/drawing/2014/main" val="20000"/>
                    </a:ext>
                  </a:extLst>
                </a:gridCol>
                <a:gridCol w="998125">
                  <a:extLst>
                    <a:ext uri="{9D8B030D-6E8A-4147-A177-3AD203B41FA5}">
                      <a16:colId xmlns:a16="http://schemas.microsoft.com/office/drawing/2014/main" val="20001"/>
                    </a:ext>
                  </a:extLst>
                </a:gridCol>
                <a:gridCol w="998125">
                  <a:extLst>
                    <a:ext uri="{9D8B030D-6E8A-4147-A177-3AD203B41FA5}">
                      <a16:colId xmlns:a16="http://schemas.microsoft.com/office/drawing/2014/main" val="20002"/>
                    </a:ext>
                  </a:extLst>
                </a:gridCol>
                <a:gridCol w="998125">
                  <a:extLst>
                    <a:ext uri="{9D8B030D-6E8A-4147-A177-3AD203B41FA5}">
                      <a16:colId xmlns:a16="http://schemas.microsoft.com/office/drawing/2014/main" val="20003"/>
                    </a:ext>
                  </a:extLst>
                </a:gridCol>
                <a:gridCol w="998125">
                  <a:extLst>
                    <a:ext uri="{9D8B030D-6E8A-4147-A177-3AD203B41FA5}">
                      <a16:colId xmlns:a16="http://schemas.microsoft.com/office/drawing/2014/main" val="20004"/>
                    </a:ext>
                  </a:extLst>
                </a:gridCol>
                <a:gridCol w="998125">
                  <a:extLst>
                    <a:ext uri="{9D8B030D-6E8A-4147-A177-3AD203B41FA5}">
                      <a16:colId xmlns:a16="http://schemas.microsoft.com/office/drawing/2014/main" val="20005"/>
                    </a:ext>
                  </a:extLst>
                </a:gridCol>
              </a:tblGrid>
              <a:tr h="443811">
                <a:tc>
                  <a:txBody>
                    <a:bodyPr/>
                    <a:lstStyle/>
                    <a:p>
                      <a:pPr defTabSz="914400">
                        <a:tabLst>
                          <a:tab pos="1181100" algn="l"/>
                        </a:tabLst>
                        <a:defRPr sz="2200">
                          <a:sym typeface="Helvetica Neue Medium"/>
                        </a:defRPr>
                      </a:pPr>
                      <a:endParaRPr sz="1200" dirty="0">
                        <a:solidFill>
                          <a:schemeClr val="bg1"/>
                        </a:solidFill>
                      </a:endParaRP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D1</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D2</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D3</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D4</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D5</a:t>
                      </a:r>
                    </a:p>
                  </a:txBody>
                  <a:tcPr marL="26789" marR="26789" marT="26789" marB="26789" anchor="ctr" horzOverflow="overflow"/>
                </a:tc>
                <a:extLst>
                  <a:ext uri="{0D108BD9-81ED-4DB2-BD59-A6C34878D82A}">
                    <a16:rowId xmlns:a16="http://schemas.microsoft.com/office/drawing/2014/main" val="10000"/>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abandon</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1800"/>
                      </a:pPr>
                      <a:r>
                        <a:rPr sz="1900">
                          <a:solidFill>
                            <a:schemeClr val="bg1"/>
                          </a:solidFill>
                          <a:latin typeface="Chalkduster"/>
                          <a:ea typeface="Chalkduster"/>
                          <a:cs typeface="Chalkduster"/>
                          <a:sym typeface="Chalkduster"/>
                        </a:rPr>
                        <a:t>0</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1"/>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abdicate</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1800"/>
                      </a:pPr>
                      <a:r>
                        <a:rPr sz="1900">
                          <a:solidFill>
                            <a:schemeClr val="bg1"/>
                          </a:solidFill>
                          <a:latin typeface="Chalkduster"/>
                          <a:ea typeface="Chalkduster"/>
                          <a:cs typeface="Chalkduster"/>
                          <a:sym typeface="Chalkduster"/>
                        </a:rPr>
                        <a:t>3</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2"/>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abhor</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1800"/>
                      </a:pPr>
                      <a:r>
                        <a:rPr sz="1900">
                          <a:solidFill>
                            <a:schemeClr val="bg1"/>
                          </a:solidFill>
                          <a:latin typeface="Chalkduster"/>
                          <a:ea typeface="Chalkduster"/>
                          <a:cs typeface="Chalkduster"/>
                          <a:sym typeface="Chalkduster"/>
                        </a:rPr>
                        <a:t>0</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3"/>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academic</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1800"/>
                      </a:pPr>
                      <a:r>
                        <a:rPr sz="1900">
                          <a:solidFill>
                            <a:schemeClr val="bg1"/>
                          </a:solidFill>
                          <a:latin typeface="Chalkduster"/>
                          <a:ea typeface="Chalkduster"/>
                          <a:cs typeface="Chalkduster"/>
                          <a:sym typeface="Chalkduster"/>
                        </a:rPr>
                        <a:t>0</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4"/>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1800"/>
                      </a:pPr>
                      <a:r>
                        <a:rPr sz="1900">
                          <a:solidFill>
                            <a:schemeClr val="bg1"/>
                          </a:solidFill>
                          <a:latin typeface="Chalkduster"/>
                          <a:ea typeface="Chalkduster"/>
                          <a:cs typeface="Chalkduster"/>
                          <a:sym typeface="Chalkduster"/>
                        </a:rPr>
                        <a:t>…</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5"/>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zygodactyl</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1800"/>
                      </a:pPr>
                      <a:r>
                        <a:rPr sz="1900">
                          <a:solidFill>
                            <a:schemeClr val="bg1"/>
                          </a:solidFill>
                          <a:latin typeface="Chalkduster"/>
                          <a:ea typeface="Chalkduster"/>
                          <a:cs typeface="Chalkduster"/>
                          <a:sym typeface="Chalkduster"/>
                        </a:rPr>
                        <a:t>0</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6"/>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zymurgy</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1800"/>
                      </a:pPr>
                      <a:r>
                        <a:rPr sz="1900">
                          <a:solidFill>
                            <a:schemeClr val="bg1"/>
                          </a:solidFill>
                          <a:latin typeface="Chalkduster"/>
                          <a:ea typeface="Chalkduster"/>
                          <a:cs typeface="Chalkduster"/>
                          <a:sym typeface="Chalkduster"/>
                        </a:rPr>
                        <a:t>0</a:t>
                      </a: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dirty="0">
                        <a:solidFill>
                          <a:schemeClr val="bg1"/>
                        </a:solidFill>
                      </a:endParaRPr>
                    </a:p>
                  </a:txBody>
                  <a:tcPr marL="26789" marR="26789" marT="26789" marB="2678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sp>
        <p:nvSpPr>
          <p:cNvPr id="316" name="Document vectors…"/>
          <p:cNvSpPr txBox="1"/>
          <p:nvPr/>
        </p:nvSpPr>
        <p:spPr>
          <a:xfrm>
            <a:off x="5040068" y="2424455"/>
            <a:ext cx="2792030" cy="930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defRPr sz="3600" b="0">
                <a:latin typeface="Chalkduster"/>
                <a:ea typeface="Chalkduster"/>
                <a:cs typeface="Chalkduster"/>
                <a:sym typeface="Chalkduster"/>
              </a:defRPr>
            </a:pPr>
            <a:r>
              <a:rPr sz="1898"/>
              <a:t>Document vectors</a:t>
            </a:r>
          </a:p>
          <a:p>
            <a:pPr>
              <a:defRPr sz="3600" b="0">
                <a:latin typeface="Chalkduster"/>
                <a:ea typeface="Chalkduster"/>
                <a:cs typeface="Chalkduster"/>
                <a:sym typeface="Chalkduster"/>
              </a:defRPr>
            </a:pPr>
            <a:r>
              <a:rPr sz="1898"/>
              <a:t>can be sparse </a:t>
            </a:r>
          </a:p>
          <a:p>
            <a:pPr>
              <a:defRPr sz="3600" b="0">
                <a:latin typeface="Chalkduster"/>
                <a:ea typeface="Chalkduster"/>
                <a:cs typeface="Chalkduster"/>
                <a:sym typeface="Chalkduster"/>
              </a:defRPr>
            </a:pPr>
            <a:r>
              <a:rPr sz="1898"/>
              <a:t>(most values are 0)</a:t>
            </a:r>
          </a:p>
        </p:txBody>
      </p:sp>
      <p:pic>
        <p:nvPicPr>
          <p:cNvPr id="317" name="Line Line" descr="Line Line"/>
          <p:cNvPicPr>
            <a:picLocks/>
          </p:cNvPicPr>
          <p:nvPr/>
        </p:nvPicPr>
        <p:blipFill>
          <a:blip r:embed="rId2"/>
          <a:stretch>
            <a:fillRect/>
          </a:stretch>
        </p:blipFill>
        <p:spPr>
          <a:xfrm rot="12276869">
            <a:off x="4641036" y="1984761"/>
            <a:ext cx="961105" cy="297198"/>
          </a:xfrm>
          <a:prstGeom prst="rect">
            <a:avLst/>
          </a:prstGeom>
        </p:spPr>
      </p:pic>
      <p:pic>
        <p:nvPicPr>
          <p:cNvPr id="319" name="Rectangle Rectangle" descr="Rectangle Rectangle"/>
          <p:cNvPicPr>
            <a:picLocks/>
          </p:cNvPicPr>
          <p:nvPr/>
        </p:nvPicPr>
        <p:blipFill>
          <a:blip r:embed="rId3"/>
          <a:stretch>
            <a:fillRect/>
          </a:stretch>
        </p:blipFill>
        <p:spPr>
          <a:xfrm>
            <a:off x="3606153" y="1369591"/>
            <a:ext cx="951238" cy="3557189"/>
          </a:xfrm>
          <a:prstGeom prst="rect">
            <a:avLst/>
          </a:prstGeom>
        </p:spPr>
      </p:pic>
    </p:spTree>
    <p:extLst>
      <p:ext uri="{BB962C8B-B14F-4D97-AF65-F5344CB8AC3E}">
        <p14:creationId xmlns:p14="http://schemas.microsoft.com/office/powerpoint/2010/main" val="37753228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2" name="Term-Document Matrix"/>
          <p:cNvSpPr txBox="1">
            <a:spLocks noGrp="1"/>
          </p:cNvSpPr>
          <p:nvPr>
            <p:ph type="title"/>
          </p:nvPr>
        </p:nvSpPr>
        <p:spPr>
          <a:prstGeom prst="rect">
            <a:avLst/>
          </a:prstGeom>
        </p:spPr>
        <p:txBody>
          <a:bodyPr/>
          <a:lstStyle/>
          <a:p>
            <a:r>
              <a:rPr lang="en-US" dirty="0">
                <a:solidFill>
                  <a:schemeClr val="bg1"/>
                </a:solidFill>
              </a:rPr>
              <a:t>Term-Document Matrix</a:t>
            </a:r>
            <a:endParaRPr dirty="0"/>
          </a:p>
        </p:txBody>
      </p:sp>
      <p:graphicFrame>
        <p:nvGraphicFramePr>
          <p:cNvPr id="323" name="Table"/>
          <p:cNvGraphicFramePr/>
          <p:nvPr>
            <p:extLst>
              <p:ext uri="{D42A27DB-BD31-4B8C-83A1-F6EECF244321}">
                <p14:modId xmlns:p14="http://schemas.microsoft.com/office/powerpoint/2010/main" val="2577199963"/>
              </p:ext>
            </p:extLst>
          </p:nvPr>
        </p:nvGraphicFramePr>
        <p:xfrm>
          <a:off x="1651766" y="1372940"/>
          <a:ext cx="5988750" cy="3550488"/>
        </p:xfrm>
        <a:graphic>
          <a:graphicData uri="http://schemas.openxmlformats.org/drawingml/2006/table">
            <a:tbl>
              <a:tblPr firstRow="1" firstCol="1"/>
              <a:tblGrid>
                <a:gridCol w="998125">
                  <a:extLst>
                    <a:ext uri="{9D8B030D-6E8A-4147-A177-3AD203B41FA5}">
                      <a16:colId xmlns:a16="http://schemas.microsoft.com/office/drawing/2014/main" val="20000"/>
                    </a:ext>
                  </a:extLst>
                </a:gridCol>
                <a:gridCol w="998125">
                  <a:extLst>
                    <a:ext uri="{9D8B030D-6E8A-4147-A177-3AD203B41FA5}">
                      <a16:colId xmlns:a16="http://schemas.microsoft.com/office/drawing/2014/main" val="20001"/>
                    </a:ext>
                  </a:extLst>
                </a:gridCol>
                <a:gridCol w="998125">
                  <a:extLst>
                    <a:ext uri="{9D8B030D-6E8A-4147-A177-3AD203B41FA5}">
                      <a16:colId xmlns:a16="http://schemas.microsoft.com/office/drawing/2014/main" val="20002"/>
                    </a:ext>
                  </a:extLst>
                </a:gridCol>
                <a:gridCol w="998125">
                  <a:extLst>
                    <a:ext uri="{9D8B030D-6E8A-4147-A177-3AD203B41FA5}">
                      <a16:colId xmlns:a16="http://schemas.microsoft.com/office/drawing/2014/main" val="20003"/>
                    </a:ext>
                  </a:extLst>
                </a:gridCol>
                <a:gridCol w="998125">
                  <a:extLst>
                    <a:ext uri="{9D8B030D-6E8A-4147-A177-3AD203B41FA5}">
                      <a16:colId xmlns:a16="http://schemas.microsoft.com/office/drawing/2014/main" val="20004"/>
                    </a:ext>
                  </a:extLst>
                </a:gridCol>
                <a:gridCol w="998125">
                  <a:extLst>
                    <a:ext uri="{9D8B030D-6E8A-4147-A177-3AD203B41FA5}">
                      <a16:colId xmlns:a16="http://schemas.microsoft.com/office/drawing/2014/main" val="20005"/>
                    </a:ext>
                  </a:extLst>
                </a:gridCol>
              </a:tblGrid>
              <a:tr h="443811">
                <a:tc>
                  <a:txBody>
                    <a:bodyPr/>
                    <a:lstStyle/>
                    <a:p>
                      <a:pPr defTabSz="914400">
                        <a:tabLst>
                          <a:tab pos="1181100" algn="l"/>
                        </a:tabLst>
                        <a:defRPr sz="2200">
                          <a:sym typeface="Helvetica Neue Medium"/>
                        </a:defRPr>
                      </a:pPr>
                      <a:endParaRPr sz="1200">
                        <a:solidFill>
                          <a:schemeClr val="bg1"/>
                        </a:solidFill>
                      </a:endParaRP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D1</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D2</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D3</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D4</a:t>
                      </a:r>
                    </a:p>
                  </a:txBody>
                  <a:tcPr marL="26789" marR="26789" marT="26789" marB="26789" anchor="ctr" horzOverflow="overflow"/>
                </a:tc>
                <a:tc>
                  <a:txBody>
                    <a:bodyPr/>
                    <a:lstStyle/>
                    <a:p>
                      <a:pPr defTabSz="914400">
                        <a:tabLst>
                          <a:tab pos="1181100" algn="l"/>
                        </a:tabLst>
                        <a:defRPr sz="1800">
                          <a:solidFill>
                            <a:srgbClr val="000000"/>
                          </a:solidFill>
                        </a:defRPr>
                      </a:pPr>
                      <a:r>
                        <a:rPr sz="1200" b="1">
                          <a:solidFill>
                            <a:schemeClr val="bg1"/>
                          </a:solidFill>
                          <a:latin typeface="Helvetica Neue"/>
                          <a:ea typeface="Helvetica Neue"/>
                          <a:cs typeface="Helvetica Neue"/>
                          <a:sym typeface="Helvetica Neue"/>
                        </a:rPr>
                        <a:t>D5</a:t>
                      </a:r>
                    </a:p>
                  </a:txBody>
                  <a:tcPr marL="26789" marR="26789" marT="26789" marB="26789" anchor="ctr" horzOverflow="overflow"/>
                </a:tc>
                <a:extLst>
                  <a:ext uri="{0D108BD9-81ED-4DB2-BD59-A6C34878D82A}">
                    <a16:rowId xmlns:a16="http://schemas.microsoft.com/office/drawing/2014/main" val="10000"/>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abandon</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3600">
                          <a:latin typeface="Chalkduster"/>
                          <a:ea typeface="Chalkduster"/>
                          <a:cs typeface="Chalkduster"/>
                          <a:sym typeface="Chalkduster"/>
                        </a:defRPr>
                      </a:pPr>
                      <a:endParaRPr sz="19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1"/>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abdicate</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3600">
                          <a:latin typeface="Chalkduster"/>
                          <a:ea typeface="Chalkduster"/>
                          <a:cs typeface="Chalkduster"/>
                          <a:sym typeface="Chalkduster"/>
                        </a:defRPr>
                      </a:pPr>
                      <a:endParaRPr sz="19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2"/>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abhor</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3600">
                          <a:latin typeface="Chalkduster"/>
                          <a:ea typeface="Chalkduster"/>
                          <a:cs typeface="Chalkduster"/>
                          <a:sym typeface="Chalkduster"/>
                        </a:defRPr>
                      </a:pPr>
                      <a:endParaRPr sz="19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3"/>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academic</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3600">
                          <a:latin typeface="Chalkduster"/>
                          <a:ea typeface="Chalkduster"/>
                          <a:cs typeface="Chalkduster"/>
                          <a:sym typeface="Chalkduster"/>
                        </a:defRPr>
                      </a:pPr>
                      <a:endParaRPr sz="19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4"/>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3600">
                          <a:latin typeface="Chalkduster"/>
                          <a:ea typeface="Chalkduster"/>
                          <a:cs typeface="Chalkduster"/>
                          <a:sym typeface="Chalkduster"/>
                        </a:defRPr>
                      </a:pPr>
                      <a:endParaRPr sz="19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5"/>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zygodactyl</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3600">
                          <a:latin typeface="Chalkduster"/>
                          <a:ea typeface="Chalkduster"/>
                          <a:cs typeface="Chalkduster"/>
                          <a:sym typeface="Chalkduster"/>
                        </a:defRPr>
                      </a:pPr>
                      <a:endParaRPr sz="19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R w="12700">
                      <a:solidFill>
                        <a:srgbClr val="5D5D5D"/>
                      </a:solidFill>
                      <a:miter lim="400000"/>
                    </a:lnR>
                  </a:tcPr>
                </a:tc>
                <a:extLst>
                  <a:ext uri="{0D108BD9-81ED-4DB2-BD59-A6C34878D82A}">
                    <a16:rowId xmlns:a16="http://schemas.microsoft.com/office/drawing/2014/main" val="10006"/>
                  </a:ext>
                </a:extLst>
              </a:tr>
              <a:tr h="443811">
                <a:tc>
                  <a:txBody>
                    <a:bodyPr/>
                    <a:lstStyle/>
                    <a:p>
                      <a:pPr defTabSz="914400">
                        <a:tabLst>
                          <a:tab pos="1181100" algn="l"/>
                        </a:tabLst>
                        <a:defRPr sz="1800">
                          <a:solidFill>
                            <a:srgbClr val="000000"/>
                          </a:solidFill>
                        </a:defRPr>
                      </a:pPr>
                      <a:r>
                        <a:rPr sz="1200">
                          <a:solidFill>
                            <a:schemeClr val="bg1"/>
                          </a:solidFill>
                          <a:sym typeface="Helvetica Neue Medium"/>
                        </a:rPr>
                        <a:t>zymurgy</a:t>
                      </a:r>
                    </a:p>
                  </a:txBody>
                  <a:tcPr marL="26789" marR="26789" marT="26789" marB="26789" anchor="ctr" horzOverflow="overflow"/>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3600">
                          <a:latin typeface="Chalkduster"/>
                          <a:ea typeface="Chalkduster"/>
                          <a:cs typeface="Chalkduster"/>
                          <a:sym typeface="Chalkduster"/>
                        </a:defRPr>
                      </a:pPr>
                      <a:endParaRPr sz="19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a:solidFill>
                          <a:schemeClr val="bg1"/>
                        </a:solidFill>
                      </a:endParaRPr>
                    </a:p>
                  </a:txBody>
                  <a:tcPr marL="26789" marR="26789" marT="26789" marB="26789" anchor="ctr" horzOverflow="overflow">
                    <a:lnB w="12700">
                      <a:solidFill>
                        <a:srgbClr val="606060"/>
                      </a:solidFill>
                      <a:miter lim="400000"/>
                    </a:lnB>
                  </a:tcPr>
                </a:tc>
                <a:tc>
                  <a:txBody>
                    <a:bodyPr/>
                    <a:lstStyle/>
                    <a:p>
                      <a:pPr defTabSz="914400">
                        <a:defRPr sz="2200"/>
                      </a:pPr>
                      <a:endParaRPr sz="1200" dirty="0">
                        <a:solidFill>
                          <a:schemeClr val="bg1"/>
                        </a:solidFill>
                      </a:endParaRPr>
                    </a:p>
                  </a:txBody>
                  <a:tcPr marL="26789" marR="26789" marT="26789" marB="2678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7"/>
                  </a:ext>
                </a:extLst>
              </a:tr>
            </a:tbl>
          </a:graphicData>
        </a:graphic>
      </p:graphicFrame>
      <p:pic>
        <p:nvPicPr>
          <p:cNvPr id="324" name="Line Line" descr="Line Line"/>
          <p:cNvPicPr>
            <a:picLocks/>
          </p:cNvPicPr>
          <p:nvPr/>
        </p:nvPicPr>
        <p:blipFill>
          <a:blip r:embed="rId2"/>
          <a:stretch>
            <a:fillRect/>
          </a:stretch>
        </p:blipFill>
        <p:spPr>
          <a:xfrm rot="13500000">
            <a:off x="3532732" y="2178939"/>
            <a:ext cx="1142988" cy="297198"/>
          </a:xfrm>
          <a:prstGeom prst="rect">
            <a:avLst/>
          </a:prstGeom>
        </p:spPr>
      </p:pic>
      <p:pic>
        <p:nvPicPr>
          <p:cNvPr id="326" name="Rectangle Rectangle" descr="Rectangle Rectangle"/>
          <p:cNvPicPr>
            <a:picLocks/>
          </p:cNvPicPr>
          <p:nvPr/>
        </p:nvPicPr>
        <p:blipFill>
          <a:blip r:embed="rId3"/>
          <a:stretch>
            <a:fillRect/>
          </a:stretch>
        </p:blipFill>
        <p:spPr>
          <a:xfrm>
            <a:off x="2580995" y="1369591"/>
            <a:ext cx="1014047" cy="3557189"/>
          </a:xfrm>
          <a:prstGeom prst="rect">
            <a:avLst/>
          </a:prstGeom>
        </p:spPr>
      </p:pic>
      <p:pic>
        <p:nvPicPr>
          <p:cNvPr id="328" name="Rectangle Rectangle" descr="Rectangle Rectangle"/>
          <p:cNvPicPr>
            <a:picLocks/>
          </p:cNvPicPr>
          <p:nvPr/>
        </p:nvPicPr>
        <p:blipFill>
          <a:blip r:embed="rId3"/>
          <a:stretch>
            <a:fillRect/>
          </a:stretch>
        </p:blipFill>
        <p:spPr>
          <a:xfrm>
            <a:off x="6576177" y="1369591"/>
            <a:ext cx="1014047" cy="3557189"/>
          </a:xfrm>
          <a:prstGeom prst="rect">
            <a:avLst/>
          </a:prstGeom>
        </p:spPr>
      </p:pic>
      <p:pic>
        <p:nvPicPr>
          <p:cNvPr id="330" name="Line Line" descr="Line Line"/>
          <p:cNvPicPr>
            <a:picLocks/>
          </p:cNvPicPr>
          <p:nvPr/>
        </p:nvPicPr>
        <p:blipFill>
          <a:blip r:embed="rId4"/>
          <a:stretch>
            <a:fillRect/>
          </a:stretch>
        </p:blipFill>
        <p:spPr>
          <a:xfrm rot="18472971">
            <a:off x="5672903" y="2178358"/>
            <a:ext cx="1190292" cy="297198"/>
          </a:xfrm>
          <a:prstGeom prst="rect">
            <a:avLst/>
          </a:prstGeom>
        </p:spPr>
      </p:pic>
      <p:sp>
        <p:nvSpPr>
          <p:cNvPr id="332" name="We can measure…"/>
          <p:cNvSpPr txBox="1"/>
          <p:nvPr/>
        </p:nvSpPr>
        <p:spPr>
          <a:xfrm>
            <a:off x="3831317" y="2854790"/>
            <a:ext cx="2684630" cy="1514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defRPr sz="3600" b="0">
                <a:latin typeface="Chalkduster"/>
                <a:ea typeface="Chalkduster"/>
                <a:cs typeface="Chalkduster"/>
                <a:sym typeface="Chalkduster"/>
              </a:defRPr>
            </a:pPr>
            <a:r>
              <a:rPr sz="1898"/>
              <a:t>We can measure</a:t>
            </a:r>
          </a:p>
          <a:p>
            <a:pPr>
              <a:defRPr sz="3600" b="0">
                <a:latin typeface="Chalkduster"/>
                <a:ea typeface="Chalkduster"/>
                <a:cs typeface="Chalkduster"/>
                <a:sym typeface="Chalkduster"/>
              </a:defRPr>
            </a:pPr>
            <a:r>
              <a:rPr sz="1898"/>
              <a:t>how similar two </a:t>
            </a:r>
          </a:p>
          <a:p>
            <a:pPr>
              <a:defRPr sz="3600" b="0">
                <a:latin typeface="Chalkduster"/>
                <a:ea typeface="Chalkduster"/>
                <a:cs typeface="Chalkduster"/>
                <a:sym typeface="Chalkduster"/>
              </a:defRPr>
            </a:pPr>
            <a:r>
              <a:rPr sz="1898"/>
              <a:t>documents are</a:t>
            </a:r>
          </a:p>
          <a:p>
            <a:pPr>
              <a:defRPr sz="3600" b="0">
                <a:latin typeface="Chalkduster"/>
                <a:ea typeface="Chalkduster"/>
                <a:cs typeface="Chalkduster"/>
                <a:sym typeface="Chalkduster"/>
              </a:defRPr>
            </a:pPr>
            <a:r>
              <a:rPr sz="1898"/>
              <a:t>by comparing their</a:t>
            </a:r>
          </a:p>
          <a:p>
            <a:pPr>
              <a:defRPr sz="3600" b="0">
                <a:latin typeface="Chalkduster"/>
                <a:ea typeface="Chalkduster"/>
                <a:cs typeface="Chalkduster"/>
                <a:sym typeface="Chalkduster"/>
              </a:defRPr>
            </a:pPr>
            <a:r>
              <a:rPr sz="1898"/>
              <a:t>column vectors</a:t>
            </a:r>
          </a:p>
        </p:txBody>
      </p:sp>
    </p:spTree>
    <p:extLst>
      <p:ext uri="{BB962C8B-B14F-4D97-AF65-F5344CB8AC3E}">
        <p14:creationId xmlns:p14="http://schemas.microsoft.com/office/powerpoint/2010/main" val="42101864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60C1-844D-4C3F-9933-D33FDDD8AF3C}"/>
              </a:ext>
            </a:extLst>
          </p:cNvPr>
          <p:cNvSpPr>
            <a:spLocks noGrp="1"/>
          </p:cNvSpPr>
          <p:nvPr>
            <p:ph type="title"/>
          </p:nvPr>
        </p:nvSpPr>
        <p:spPr/>
        <p:txBody>
          <a:bodyPr/>
          <a:lstStyle/>
          <a:p>
            <a:r>
              <a:rPr lang="en-US" dirty="0"/>
              <a:t>Co-reference Resolution</a:t>
            </a:r>
          </a:p>
        </p:txBody>
      </p:sp>
      <p:sp>
        <p:nvSpPr>
          <p:cNvPr id="3" name="Subtitle 2">
            <a:extLst>
              <a:ext uri="{FF2B5EF4-FFF2-40B4-BE49-F238E27FC236}">
                <a16:creationId xmlns:a16="http://schemas.microsoft.com/office/drawing/2014/main" id="{AEE8FEA0-654A-45FC-804F-6AE6E02E21A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C4775CEC-1124-4636-A921-496B2A4B9739}"/>
              </a:ext>
            </a:extLst>
          </p:cNvPr>
          <p:cNvSpPr>
            <a:spLocks noGrp="1"/>
          </p:cNvSpPr>
          <p:nvPr>
            <p:ph type="body" idx="2"/>
          </p:nvPr>
        </p:nvSpPr>
        <p:spPr/>
        <p:txBody>
          <a:bodyPr/>
          <a:lstStyle/>
          <a:p>
            <a:pPr marL="114300" indent="0">
              <a:buNone/>
            </a:pPr>
            <a:r>
              <a:rPr lang="en-US" dirty="0"/>
              <a:t>Things can be referred to in many ways, including via pronouns like </a:t>
            </a:r>
            <a:r>
              <a:rPr lang="en-US" i="1" dirty="0"/>
              <a:t>she, he, it, they, them, those, that.  </a:t>
            </a:r>
            <a:r>
              <a:rPr lang="en-US" dirty="0"/>
              <a:t>Humans can easily figure out what </a:t>
            </a:r>
            <a:r>
              <a:rPr lang="en-US" i="1" dirty="0"/>
              <a:t>they</a:t>
            </a:r>
            <a:r>
              <a:rPr lang="en-US" dirty="0"/>
              <a:t> refer to.  Computers can’t.</a:t>
            </a:r>
          </a:p>
        </p:txBody>
      </p:sp>
    </p:spTree>
    <p:extLst>
      <p:ext uri="{BB962C8B-B14F-4D97-AF65-F5344CB8AC3E}">
        <p14:creationId xmlns:p14="http://schemas.microsoft.com/office/powerpoint/2010/main" val="3624737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1FC0E-53E8-7B4F-926C-039D781A03B8}"/>
              </a:ext>
            </a:extLst>
          </p:cNvPr>
          <p:cNvSpPr>
            <a:spLocks noGrp="1"/>
          </p:cNvSpPr>
          <p:nvPr>
            <p:ph type="title"/>
          </p:nvPr>
        </p:nvSpPr>
        <p:spPr/>
        <p:txBody>
          <a:bodyPr/>
          <a:lstStyle/>
          <a:p>
            <a:r>
              <a:rPr lang="en-US" dirty="0">
                <a:solidFill>
                  <a:schemeClr val="bg2"/>
                </a:solidFill>
              </a:rPr>
              <a:t>Co-reference resolution</a:t>
            </a:r>
          </a:p>
        </p:txBody>
      </p:sp>
      <p:pic>
        <p:nvPicPr>
          <p:cNvPr id="6" name="Picture 5" descr="A picture containing screenshot&#10;&#10;Description automatically generated">
            <a:extLst>
              <a:ext uri="{FF2B5EF4-FFF2-40B4-BE49-F238E27FC236}">
                <a16:creationId xmlns:a16="http://schemas.microsoft.com/office/drawing/2014/main" id="{8903FF86-DB87-9E43-BD6B-F1673749E20E}"/>
              </a:ext>
            </a:extLst>
          </p:cNvPr>
          <p:cNvPicPr>
            <a:picLocks noChangeAspect="1"/>
          </p:cNvPicPr>
          <p:nvPr/>
        </p:nvPicPr>
        <p:blipFill>
          <a:blip r:embed="rId2"/>
          <a:stretch>
            <a:fillRect/>
          </a:stretch>
        </p:blipFill>
        <p:spPr>
          <a:xfrm>
            <a:off x="0" y="1499800"/>
            <a:ext cx="9144000" cy="1168072"/>
          </a:xfrm>
          <a:prstGeom prst="rect">
            <a:avLst/>
          </a:prstGeom>
        </p:spPr>
      </p:pic>
      <p:grpSp>
        <p:nvGrpSpPr>
          <p:cNvPr id="14" name="Group 13">
            <a:extLst>
              <a:ext uri="{FF2B5EF4-FFF2-40B4-BE49-F238E27FC236}">
                <a16:creationId xmlns:a16="http://schemas.microsoft.com/office/drawing/2014/main" id="{DB95F50F-20EC-8348-ACF0-2463885475F8}"/>
              </a:ext>
            </a:extLst>
          </p:cNvPr>
          <p:cNvGrpSpPr/>
          <p:nvPr/>
        </p:nvGrpSpPr>
        <p:grpSpPr>
          <a:xfrm>
            <a:off x="-42335" y="3149948"/>
            <a:ext cx="9482666" cy="1015652"/>
            <a:chOff x="0" y="3149948"/>
            <a:chExt cx="9482666" cy="1015652"/>
          </a:xfrm>
        </p:grpSpPr>
        <p:pic>
          <p:nvPicPr>
            <p:cNvPr id="9" name="Picture 8">
              <a:extLst>
                <a:ext uri="{FF2B5EF4-FFF2-40B4-BE49-F238E27FC236}">
                  <a16:creationId xmlns:a16="http://schemas.microsoft.com/office/drawing/2014/main" id="{F063BA98-884C-0142-A442-555C847A70A6}"/>
                </a:ext>
              </a:extLst>
            </p:cNvPr>
            <p:cNvPicPr>
              <a:picLocks noChangeAspect="1"/>
            </p:cNvPicPr>
            <p:nvPr/>
          </p:nvPicPr>
          <p:blipFill>
            <a:blip r:embed="rId3"/>
            <a:stretch>
              <a:fillRect/>
            </a:stretch>
          </p:blipFill>
          <p:spPr>
            <a:xfrm>
              <a:off x="0" y="3149948"/>
              <a:ext cx="9400425" cy="1015652"/>
            </a:xfrm>
            <a:prstGeom prst="rect">
              <a:avLst/>
            </a:prstGeom>
          </p:spPr>
        </p:pic>
        <p:pic>
          <p:nvPicPr>
            <p:cNvPr id="13" name="Picture 12">
              <a:extLst>
                <a:ext uri="{FF2B5EF4-FFF2-40B4-BE49-F238E27FC236}">
                  <a16:creationId xmlns:a16="http://schemas.microsoft.com/office/drawing/2014/main" id="{F47493AA-65EB-C847-A133-03237B9EB17E}"/>
                </a:ext>
              </a:extLst>
            </p:cNvPr>
            <p:cNvPicPr>
              <a:picLocks noChangeAspect="1"/>
            </p:cNvPicPr>
            <p:nvPr/>
          </p:nvPicPr>
          <p:blipFill>
            <a:blip r:embed="rId4"/>
            <a:stretch>
              <a:fillRect/>
            </a:stretch>
          </p:blipFill>
          <p:spPr>
            <a:xfrm>
              <a:off x="8346223" y="3395133"/>
              <a:ext cx="1136443" cy="556857"/>
            </a:xfrm>
            <a:prstGeom prst="rect">
              <a:avLst/>
            </a:prstGeom>
          </p:spPr>
        </p:pic>
      </p:grpSp>
    </p:spTree>
    <p:extLst>
      <p:ext uri="{BB962C8B-B14F-4D97-AF65-F5344CB8AC3E}">
        <p14:creationId xmlns:p14="http://schemas.microsoft.com/office/powerpoint/2010/main" val="3906280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3A6EA-1815-4B7C-B6BB-119500FA6FEE}"/>
              </a:ext>
            </a:extLst>
          </p:cNvPr>
          <p:cNvSpPr>
            <a:spLocks noGrp="1"/>
          </p:cNvSpPr>
          <p:nvPr>
            <p:ph type="title"/>
          </p:nvPr>
        </p:nvSpPr>
        <p:spPr/>
        <p:txBody>
          <a:bodyPr/>
          <a:lstStyle/>
          <a:p>
            <a:r>
              <a:rPr lang="en-US" dirty="0"/>
              <a:t>Text</a:t>
            </a:r>
            <a:br>
              <a:rPr lang="en-US" dirty="0"/>
            </a:br>
            <a:r>
              <a:rPr lang="en-US" dirty="0"/>
              <a:t>Classifiers</a:t>
            </a:r>
          </a:p>
        </p:txBody>
      </p:sp>
      <p:sp>
        <p:nvSpPr>
          <p:cNvPr id="3" name="Subtitle 2">
            <a:extLst>
              <a:ext uri="{FF2B5EF4-FFF2-40B4-BE49-F238E27FC236}">
                <a16:creationId xmlns:a16="http://schemas.microsoft.com/office/drawing/2014/main" id="{B8E0716D-10C7-4952-8150-6FEA40016A6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937883E-A1E7-470A-AF92-057E95B20195}"/>
              </a:ext>
            </a:extLst>
          </p:cNvPr>
          <p:cNvSpPr>
            <a:spLocks noGrp="1"/>
          </p:cNvSpPr>
          <p:nvPr>
            <p:ph type="body" idx="2"/>
          </p:nvPr>
        </p:nvSpPr>
        <p:spPr/>
        <p:txBody>
          <a:bodyPr/>
          <a:lstStyle/>
          <a:p>
            <a:pPr marL="114300" indent="0">
              <a:buNone/>
            </a:pPr>
            <a:r>
              <a:rPr lang="en-US" dirty="0"/>
              <a:t>Given a collection of texts that each have a label associated with them, a classifier can be trained to predict the label given the text.</a:t>
            </a:r>
          </a:p>
          <a:p>
            <a:pPr marL="114300" indent="0">
              <a:buNone/>
            </a:pPr>
            <a:endParaRPr lang="en-US" dirty="0"/>
          </a:p>
        </p:txBody>
      </p:sp>
    </p:spTree>
    <p:extLst>
      <p:ext uri="{BB962C8B-B14F-4D97-AF65-F5344CB8AC3E}">
        <p14:creationId xmlns:p14="http://schemas.microsoft.com/office/powerpoint/2010/main" val="2084530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11700" y="445025"/>
            <a:ext cx="8520600" cy="572700"/>
          </a:xfrm>
          <a:prstGeom prst="rect">
            <a:avLst/>
          </a:prstGeom>
          <a:noFill/>
          <a:ln>
            <a:noFill/>
          </a:ln>
        </p:spPr>
        <p:txBody>
          <a:bodyPr wrap="square" anchor="t">
            <a:normAutofit/>
          </a:bodyPr>
          <a:lstStyle/>
          <a:p>
            <a:pPr>
              <a:lnSpc>
                <a:spcPct val="90000"/>
              </a:lnSpc>
            </a:pPr>
            <a:r>
              <a:rPr lang="en-US"/>
              <a:t>Text Classification</a:t>
            </a:r>
          </a:p>
        </p:txBody>
      </p:sp>
      <p:graphicFrame>
        <p:nvGraphicFramePr>
          <p:cNvPr id="23557" name="Rectangle 3">
            <a:extLst>
              <a:ext uri="{FF2B5EF4-FFF2-40B4-BE49-F238E27FC236}">
                <a16:creationId xmlns:a16="http://schemas.microsoft.com/office/drawing/2014/main" id="{954F9709-2687-46B8-8E7D-2540ECA4F541}"/>
              </a:ext>
            </a:extLst>
          </p:cNvPr>
          <p:cNvGraphicFramePr>
            <a:graphicFrameLocks noGrp="1"/>
          </p:cNvGraphicFramePr>
          <p:nvPr>
            <p:ph idx="1"/>
            <p:extLst>
              <p:ext uri="{D42A27DB-BD31-4B8C-83A1-F6EECF244321}">
                <p14:modId xmlns:p14="http://schemas.microsoft.com/office/powerpoint/2010/main" val="1507083314"/>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37584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60C1-844D-4C3F-9933-D33FDDD8AF3C}"/>
              </a:ext>
            </a:extLst>
          </p:cNvPr>
          <p:cNvSpPr>
            <a:spLocks noGrp="1"/>
          </p:cNvSpPr>
          <p:nvPr>
            <p:ph type="title"/>
          </p:nvPr>
        </p:nvSpPr>
        <p:spPr/>
        <p:txBody>
          <a:bodyPr/>
          <a:lstStyle/>
          <a:p>
            <a:r>
              <a:rPr lang="en-US" dirty="0"/>
              <a:t>Dependency Parsing</a:t>
            </a:r>
          </a:p>
        </p:txBody>
      </p:sp>
      <p:sp>
        <p:nvSpPr>
          <p:cNvPr id="3" name="Subtitle 2">
            <a:extLst>
              <a:ext uri="{FF2B5EF4-FFF2-40B4-BE49-F238E27FC236}">
                <a16:creationId xmlns:a16="http://schemas.microsoft.com/office/drawing/2014/main" id="{AEE8FEA0-654A-45FC-804F-6AE6E02E21A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C4775CEC-1124-4636-A921-496B2A4B9739}"/>
              </a:ext>
            </a:extLst>
          </p:cNvPr>
          <p:cNvSpPr>
            <a:spLocks noGrp="1"/>
          </p:cNvSpPr>
          <p:nvPr>
            <p:ph type="body" idx="2"/>
          </p:nvPr>
        </p:nvSpPr>
        <p:spPr/>
        <p:txBody>
          <a:bodyPr/>
          <a:lstStyle/>
          <a:p>
            <a:pPr marL="114300" indent="0">
              <a:buNone/>
            </a:pPr>
            <a:r>
              <a:rPr lang="en-US" dirty="0"/>
              <a:t>We are often interested in syntactic questions like “What is the subject of this verb?  What is the object?” Dependency parsing helps us to answer these. </a:t>
            </a:r>
          </a:p>
        </p:txBody>
      </p:sp>
    </p:spTree>
    <p:extLst>
      <p:ext uri="{BB962C8B-B14F-4D97-AF65-F5344CB8AC3E}">
        <p14:creationId xmlns:p14="http://schemas.microsoft.com/office/powerpoint/2010/main" val="319556650"/>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1571</TotalTime>
  <Words>8869</Words>
  <Application>Microsoft Macintosh PowerPoint</Application>
  <PresentationFormat>On-screen Show (16:9)</PresentationFormat>
  <Paragraphs>595</Paragraphs>
  <Slides>113</Slides>
  <Notes>62</Notes>
  <HiddenSlides>2</HiddenSlides>
  <MMClips>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113</vt:i4>
      </vt:variant>
    </vt:vector>
  </HeadingPairs>
  <TitlesOfParts>
    <vt:vector size="123" baseType="lpstr">
      <vt:lpstr>Arial</vt:lpstr>
      <vt:lpstr>Chalkduster</vt:lpstr>
      <vt:lpstr>Consolas</vt:lpstr>
      <vt:lpstr>Gill Sans</vt:lpstr>
      <vt:lpstr>Helvetica Neue</vt:lpstr>
      <vt:lpstr>Helvetica Neue Light</vt:lpstr>
      <vt:lpstr>Helvetica Neue Medium</vt:lpstr>
      <vt:lpstr>Lucida Grande</vt:lpstr>
      <vt:lpstr>Uni0553</vt:lpstr>
      <vt:lpstr>Simple Dark</vt:lpstr>
      <vt:lpstr>PowerPoint Presentation</vt:lpstr>
      <vt:lpstr>Interactive Fiction and Text Generation</vt:lpstr>
      <vt:lpstr>Daphne Ippolito</vt:lpstr>
      <vt:lpstr>Chris Callison-Burch</vt:lpstr>
      <vt:lpstr>Today’s Class</vt:lpstr>
      <vt:lpstr>Text Adventure Games</vt:lpstr>
      <vt:lpstr>Paper Interactive Fiction</vt:lpstr>
      <vt:lpstr>Paper Interactive Fiction</vt:lpstr>
      <vt:lpstr>PowerPoint Presentation</vt:lpstr>
      <vt:lpstr>Paper &amp; Pencil Interactive Fiction</vt:lpstr>
      <vt:lpstr>DUNGEONS AND DRAGON</vt:lpstr>
      <vt:lpstr>Computer Games Before Graphics</vt:lpstr>
      <vt:lpstr>PowerPoint Presentation</vt:lpstr>
      <vt:lpstr>PowerPoint Presentation</vt:lpstr>
      <vt:lpstr>Components of Interactive Fiction Games</vt:lpstr>
      <vt:lpstr>Natural Language Understanding</vt:lpstr>
      <vt:lpstr>Turing Test</vt:lpstr>
      <vt:lpstr>Turing Test</vt:lpstr>
      <vt:lpstr>Early Natural Language Understanding </vt:lpstr>
      <vt:lpstr>ELIZA</vt:lpstr>
      <vt:lpstr>SHRDLU</vt:lpstr>
      <vt:lpstr>Simulated World</vt:lpstr>
      <vt:lpstr>Locations</vt:lpstr>
      <vt:lpstr>Colossal Cave Adventure</vt:lpstr>
      <vt:lpstr>Navigation in a Text-based World</vt:lpstr>
      <vt:lpstr>As a Data Structure</vt:lpstr>
      <vt:lpstr>PowerPoint Presentation</vt:lpstr>
      <vt:lpstr>PowerPoint Presentation</vt:lpstr>
      <vt:lpstr>Maps and Mazes</vt:lpstr>
      <vt:lpstr>PowerPoint Presentation</vt:lpstr>
      <vt:lpstr>PowerPoint Presentation</vt:lpstr>
      <vt:lpstr>Objects</vt:lpstr>
      <vt:lpstr>Examine Lamp</vt:lpstr>
      <vt:lpstr>Get Lamp</vt:lpstr>
      <vt:lpstr>Light lamp</vt:lpstr>
      <vt:lpstr>PowerPoint Presentation</vt:lpstr>
      <vt:lpstr>PowerPoint Presentation</vt:lpstr>
      <vt:lpstr>Object properties</vt:lpstr>
      <vt:lpstr>People are objects too</vt:lpstr>
      <vt:lpstr>Vehicles and Robots</vt:lpstr>
      <vt:lpstr>Commands</vt:lpstr>
      <vt:lpstr>PowerPoint Presentation</vt:lpstr>
      <vt:lpstr>PowerPoint Presentation</vt:lpstr>
      <vt:lpstr>PowerPoint Presentation</vt:lpstr>
      <vt:lpstr>Early Parsers</vt:lpstr>
      <vt:lpstr>PowerPoint Presentation</vt:lpstr>
      <vt:lpstr>I saw the girl with the telescope.</vt:lpstr>
      <vt:lpstr>I saw the girl with the telescope.</vt:lpstr>
      <vt:lpstr>Vocabulary</vt:lpstr>
      <vt:lpstr>Basic Linguistics</vt:lpstr>
      <vt:lpstr>“open the red box with the green key then go north”.</vt:lpstr>
      <vt:lpstr>Z-machine</vt:lpstr>
      <vt:lpstr>PowerPoint Presentation</vt:lpstr>
      <vt:lpstr>Why were parsers so bad?</vt:lpstr>
      <vt:lpstr>Puzzles</vt:lpstr>
      <vt:lpstr>PowerPoint Presentation</vt:lpstr>
      <vt:lpstr>Puzzle Solutions</vt:lpstr>
      <vt:lpstr>Zork’s diamond machine</vt:lpstr>
      <vt:lpstr>Guess the Verb</vt:lpstr>
      <vt:lpstr>Writing Style</vt:lpstr>
      <vt:lpstr>“That was the first place you tried, hours and hours ago now, and there’s nothing there but that boring old book. You pick it up anyway, bored as you are.” –Graham Nelson Curses (1993)</vt:lpstr>
      <vt:lpstr> "I could not unlove him now, merely because I found that he had ceased to notice me."  – Charlotte Brontë's Jane Eyre (1847)</vt:lpstr>
      <vt:lpstr>"You are not the kind of guy who would be at a place like this at this time of the morning. But here you are, and you cannot say that the terrain is entirely unfamiliar, although the details are fuzzy.” Jay McInerney's Bright Lights, Big City (1984)</vt:lpstr>
      <vt:lpstr> "There was a table and the March Hare and the Hatter were having tea at it: a Dormouse was sitting between them, and the other two were using it as a cushion..."  – Alice’s Adventures in Wonderland (1865)</vt:lpstr>
      <vt:lpstr>Third-Person – The narrator refers to all characters with third person pronouns like he, she, or they, and never first- or second-person pronouns. This makes it clear that the narrator is an unspecified entity or uninvolved person who conveys the story and is not a character of any kind within the story.</vt:lpstr>
      <vt:lpstr>Stories</vt:lpstr>
      <vt:lpstr>PowerPoint Presentation</vt:lpstr>
      <vt:lpstr>In-class Activity: Play Bronze</vt:lpstr>
      <vt:lpstr>Artificial Intelligence</vt:lpstr>
      <vt:lpstr>PowerPoint Presentation</vt:lpstr>
      <vt:lpstr>PowerPoint Presentation</vt:lpstr>
      <vt:lpstr>Text World</vt:lpstr>
      <vt:lpstr>PowerPoint Presentation</vt:lpstr>
      <vt:lpstr>AI Dungeon</vt:lpstr>
      <vt:lpstr>You are Donald, a noble living in the kingdom of Larion. You have a pouch of gold and a small dagger. You are awakened by one of your servants who tells you that your keep is under attack. You look out the window and see a large army marching towards your door. "Run!" you shout, "I'll fight them off." The next day, you wake up to find yourself alone on the battlefield. Your soldiers have been killed or turned into mindless beasts. The enemy has won! </vt:lpstr>
      <vt:lpstr>You are Donald, a noble living in the kingdom of Larion. You have a pouch of gold and a small dagger. You are awakened by one of your servants who tells you that your keep is under attack. You look out the window and see a large army marching towards your door. "Run!" you shout, "I'll fight them off." The next day, you wake up to find yourself alone on the battlefield. Your soldiers have been killed or turned into mindless beasts. The enemy has won! &gt; Run for president. You turn around and begin running towards the palace. It's time to make a change, but how?  </vt:lpstr>
      <vt:lpstr>You are Donald, a noble living in the kingdom of Larion. You have a pouch of gold and a small dagger. You are awakened by one of your servants who tells you that your keep is under attack. You look out the window and see a large army marching towards your door. "Run!" you shout, "I'll fight them off." The next day, you wake up to find yourself alone on the battlefield. Your soldiers have been killed or turned into mindless beasts. The enemy has won! &gt; Run for president. You turn around and begin running towards the palace. It's time to make a change, but how? &gt; Choose campaign slogan. "We're gonna be great again!" You raise your fist and yell as loud as you can. You hear a few cheers from the crowd. This seems to cheer you up, so you continue shouting it louder until everyone is cheering along with you. </vt:lpstr>
      <vt:lpstr>Natural Language Processing</vt:lpstr>
      <vt:lpstr>Lexical Knowledge Bases</vt:lpstr>
      <vt:lpstr>PowerPoint Presentation</vt:lpstr>
      <vt:lpstr>Entailment in formal semantics</vt:lpstr>
      <vt:lpstr>PowerPoint Presentation</vt:lpstr>
      <vt:lpstr>PowerPoint Presentation</vt:lpstr>
      <vt:lpstr>PowerPoint Presentation</vt:lpstr>
      <vt:lpstr>Word Embeddings</vt:lpstr>
      <vt:lpstr>Distributional Hypothesis</vt:lpstr>
      <vt:lpstr>Intuition of distributional word similarity</vt:lpstr>
      <vt:lpstr>Term-Document Matrix</vt:lpstr>
      <vt:lpstr>Term-Document Matrix</vt:lpstr>
      <vt:lpstr>Term-Document Matrix Matrix</vt:lpstr>
      <vt:lpstr>Term-Document Matrix</vt:lpstr>
      <vt:lpstr>Term-Document Matrix</vt:lpstr>
      <vt:lpstr>Term-Document Matrix</vt:lpstr>
      <vt:lpstr>Term-Document Matrix</vt:lpstr>
      <vt:lpstr>Co-reference Resolution</vt:lpstr>
      <vt:lpstr>Co-reference resolution</vt:lpstr>
      <vt:lpstr>Text Classifiers</vt:lpstr>
      <vt:lpstr>Text Classification</vt:lpstr>
      <vt:lpstr>Dependency Parsing</vt:lpstr>
      <vt:lpstr>PowerPoint Presentation</vt:lpstr>
      <vt:lpstr>Language Models</vt:lpstr>
      <vt:lpstr>GPT-2</vt:lpstr>
      <vt:lpstr>PowerPoint Presentation</vt:lpstr>
      <vt:lpstr>In-class Activity:  Play AI-Dungeon</vt:lpstr>
      <vt:lpstr>Course Overview</vt:lpstr>
      <vt:lpstr>Topics to be covered</vt:lpstr>
      <vt:lpstr>Topics to be covered (continued)</vt:lpstr>
      <vt:lpstr>PowerPoint Presentation</vt:lpstr>
      <vt:lpstr>Student Presentations</vt:lpstr>
      <vt:lpstr>Presentation Signups</vt:lpstr>
      <vt:lpstr>Homework 1</vt:lpstr>
      <vt:lpstr>PowerPoint Presentation</vt:lpstr>
      <vt:lpstr>In-class Activity: Play AI Dungeon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Daphne Ippolito</dc:creator>
  <cp:keywords/>
  <dc:description/>
  <cp:lastModifiedBy>Callison-Burch, Christopher</cp:lastModifiedBy>
  <cp:revision>11</cp:revision>
  <dcterms:created xsi:type="dcterms:W3CDTF">2020-01-16T18:10:34Z</dcterms:created>
  <dcterms:modified xsi:type="dcterms:W3CDTF">2020-01-17T20:34:21Z</dcterms:modified>
  <cp:category/>
</cp:coreProperties>
</file>